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5"/>
  </p:notesMasterIdLst>
  <p:handoutMasterIdLst>
    <p:handoutMasterId r:id="rId26"/>
  </p:handoutMasterIdLst>
  <p:sldIdLst>
    <p:sldId id="263" r:id="rId4"/>
    <p:sldId id="261" r:id="rId5"/>
    <p:sldId id="279" r:id="rId6"/>
    <p:sldId id="297" r:id="rId7"/>
    <p:sldId id="404" r:id="rId8"/>
    <p:sldId id="387" r:id="rId9"/>
    <p:sldId id="392" r:id="rId10"/>
    <p:sldId id="393" r:id="rId11"/>
    <p:sldId id="394" r:id="rId12"/>
    <p:sldId id="395" r:id="rId13"/>
    <p:sldId id="396" r:id="rId14"/>
    <p:sldId id="388" r:id="rId15"/>
    <p:sldId id="389" r:id="rId16"/>
    <p:sldId id="397" r:id="rId17"/>
    <p:sldId id="398" r:id="rId18"/>
    <p:sldId id="399" r:id="rId19"/>
    <p:sldId id="400" r:id="rId20"/>
    <p:sldId id="401" r:id="rId21"/>
    <p:sldId id="402" r:id="rId22"/>
    <p:sldId id="403" r:id="rId23"/>
    <p:sldId id="313" r:id="rId2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ivier kay" initials="ok" lastIdx="1" clrIdx="0">
    <p:extLst>
      <p:ext uri="{19B8F6BF-5375-455C-9EA6-DF929625EA0E}">
        <p15:presenceInfo xmlns:p15="http://schemas.microsoft.com/office/powerpoint/2012/main" userId="b6f3a866f7b556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D29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13" d="100"/>
          <a:sy n="113" d="100"/>
        </p:scale>
        <p:origin x="61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3" d="100"/>
          <a:sy n="83" d="100"/>
        </p:scale>
        <p:origin x="-319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0D974-0561-4F94-B707-428AB29B216A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1FE7E-1921-4EFD-A381-47CA5A5D26F2}" type="slidenum">
              <a:rPr lang="ko-KR" altLang="en-US" smtClean="0"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666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C0B810-6FB8-4958-ACEA-EED1FE35CBDF}" type="datetimeFigureOut">
              <a:rPr lang="ko-KR" altLang="en-US" smtClean="0"/>
              <a:t>2022-07-12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C2A06-9CFC-4017-A78E-791E0662E31D}" type="slidenum">
              <a:rPr lang="ko-KR" altLang="en-US" smtClean="0"/>
              <a:t>‹N°›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48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478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236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06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602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357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415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219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908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698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872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640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224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46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301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271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861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2C2A06-9CFC-4017-A78E-791E0662E31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168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291830"/>
            <a:ext cx="9144000" cy="56844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 Name Here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856846"/>
            <a:ext cx="9144000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1026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570538"/>
            <a:ext cx="3024336" cy="224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3568" y="1131590"/>
            <a:ext cx="1728192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2699792" y="1131590"/>
            <a:ext cx="1728192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716016" y="1131590"/>
            <a:ext cx="1728192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732240" y="1131590"/>
            <a:ext cx="1728192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6735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7504" y="3075806"/>
            <a:ext cx="2808312" cy="13684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8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336" y="925101"/>
            <a:ext cx="3168352" cy="383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62184" y="1061419"/>
            <a:ext cx="1827251" cy="2822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334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80" y="1497141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55527" y="163528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64472" y="163528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49617" y="163528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564872" y="163528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7288872" y="1635289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7341551-4697-41C7-A352-EF7170058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14" name="Picture 2" descr="E:\002-KIMS BUSINESS\007-02-Fullslidesppt-Contents\20161216\Stethoscope as symbol of medicine PowerPoint Templates\main-item-01.png">
            <a:extLst>
              <a:ext uri="{FF2B5EF4-FFF2-40B4-BE49-F238E27FC236}">
                <a16:creationId xmlns:a16="http://schemas.microsoft.com/office/drawing/2014/main" id="{704696FB-5704-44BE-A7C4-3766EFA77A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4">
            <a:extLst>
              <a:ext uri="{FF2B5EF4-FFF2-40B4-BE49-F238E27FC236}">
                <a16:creationId xmlns:a16="http://schemas.microsoft.com/office/drawing/2014/main" id="{112562F3-7C1E-4A0C-96A9-C0EE72521397}"/>
              </a:ext>
            </a:extLst>
          </p:cNvPr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66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280200"/>
            <a:ext cx="3600400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932040" y="1408807"/>
            <a:ext cx="3312368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697A31B-4C32-45F0-9980-3B5F2D5511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8" name="Picture 2" descr="E:\002-KIMS BUSINESS\007-02-Fullslidesppt-Contents\20161216\Stethoscope as symbol of medicine PowerPoint Templates\main-item-01.png">
            <a:extLst>
              <a:ext uri="{FF2B5EF4-FFF2-40B4-BE49-F238E27FC236}">
                <a16:creationId xmlns:a16="http://schemas.microsoft.com/office/drawing/2014/main" id="{2B3A4CC3-A1A4-42DB-A940-EBD20187FA2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1A83409A-F47A-4922-AEBE-AE222BBF71BF}"/>
              </a:ext>
            </a:extLst>
          </p:cNvPr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233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3939902"/>
            <a:ext cx="2952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6" y="3947522"/>
            <a:ext cx="776169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539552" y="3723878"/>
            <a:ext cx="8064896" cy="100811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0"/>
            <a:ext cx="8064896" cy="33638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22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43808" y="0"/>
            <a:ext cx="345638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4610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5733" y="0"/>
            <a:ext cx="228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858000" y="698778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575733" y="2578606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289428" y="699542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2579370"/>
            <a:ext cx="2286000" cy="1872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8380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547664" y="406569"/>
            <a:ext cx="50040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STYLE</a:t>
            </a:r>
          </a:p>
        </p:txBody>
      </p:sp>
      <p:pic>
        <p:nvPicPr>
          <p:cNvPr id="5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16" y="329620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931790"/>
            <a:ext cx="9144000" cy="2211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sng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5927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1720" y="0"/>
            <a:ext cx="2286000" cy="2787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572000" y="2571750"/>
            <a:ext cx="457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pic>
        <p:nvPicPr>
          <p:cNvPr id="7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98" y="1561376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661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703784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987824" y="0"/>
            <a:ext cx="3168352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363838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93990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013222"/>
            <a:ext cx="2016224" cy="149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419872" y="1893198"/>
            <a:ext cx="5724128" cy="1368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139702"/>
            <a:ext cx="543609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15766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24" y="1745754"/>
            <a:ext cx="223148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0" y="1902008"/>
            <a:ext cx="467544" cy="13681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638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2915816" y="0"/>
            <a:ext cx="6228184" cy="51435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87013D31-6B1B-457D-A2E1-324A15BA2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504" y="2715766"/>
            <a:ext cx="2808312" cy="208848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84997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203848" y="0"/>
            <a:ext cx="5940152" cy="51435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419872" y="123478"/>
            <a:ext cx="55446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70273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36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032" y="0"/>
            <a:ext cx="1841728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51720" y="123478"/>
            <a:ext cx="691276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00" y="3867894"/>
            <a:ext cx="1265664" cy="93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666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73448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373" y="123478"/>
            <a:ext cx="983526" cy="72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-6032" y="817270"/>
            <a:ext cx="767437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723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2" r:id="rId2"/>
    <p:sldLayoutId id="2147483666" r:id="rId3"/>
    <p:sldLayoutId id="2147483667" r:id="rId4"/>
    <p:sldLayoutId id="2147483661" r:id="rId5"/>
    <p:sldLayoutId id="2147483660" r:id="rId6"/>
    <p:sldLayoutId id="2147483664" r:id="rId7"/>
    <p:sldLayoutId id="2147483677" r:id="rId8"/>
    <p:sldLayoutId id="2147483678" r:id="rId9"/>
    <p:sldLayoutId id="2147483669" r:id="rId10"/>
    <p:sldLayoutId id="2147483670" r:id="rId11"/>
    <p:sldLayoutId id="2147483679" r:id="rId12"/>
    <p:sldLayoutId id="2147483672" r:id="rId13"/>
    <p:sldLayoutId id="2147483673" r:id="rId14"/>
    <p:sldLayoutId id="2147483674" r:id="rId15"/>
    <p:sldLayoutId id="2147483675" r:id="rId16"/>
    <p:sldLayoutId id="2147483680" r:id="rId17"/>
    <p:sldLayoutId id="2147483656" r:id="rId1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491880" y="1923678"/>
            <a:ext cx="5436096" cy="576064"/>
          </a:xfrm>
        </p:spPr>
        <p:txBody>
          <a:bodyPr/>
          <a:lstStyle/>
          <a:p>
            <a:r>
              <a:rPr lang="fr-FR" altLang="ko-KR" dirty="0"/>
              <a:t>Projet 6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419872" y="2787774"/>
            <a:ext cx="5796136" cy="576064"/>
          </a:xfrm>
        </p:spPr>
        <p:txBody>
          <a:bodyPr/>
          <a:lstStyle/>
          <a:p>
            <a:r>
              <a:rPr lang="fr-FR" sz="2000" b="1" i="0" dirty="0">
                <a:effectLst/>
                <a:latin typeface="Montserrat" panose="020B0604020202020204" pitchFamily="2" charset="0"/>
              </a:rPr>
              <a:t>Classifiez automatiquement des biens de consommation</a:t>
            </a:r>
          </a:p>
          <a:p>
            <a:endParaRPr lang="fr-FR" sz="2000" b="1" i="0" dirty="0">
              <a:effectLst/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C4D831-F89B-41FC-A4EF-8056A6095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39502"/>
            <a:ext cx="2301439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84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79"/>
    </mc:Choice>
    <mc:Fallback>
      <p:transition spd="slow" advTm="747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685" y="116769"/>
            <a:ext cx="7704856" cy="576064"/>
          </a:xfrm>
        </p:spPr>
        <p:txBody>
          <a:bodyPr/>
          <a:lstStyle/>
          <a:p>
            <a:pPr algn="l"/>
            <a:r>
              <a:rPr lang="fr-FR" sz="2800" b="1" dirty="0">
                <a:latin typeface="Montserrat" panose="00000500000000000000" pitchFamily="2" charset="0"/>
              </a:rPr>
              <a:t>P</a:t>
            </a:r>
            <a:r>
              <a:rPr lang="fr-FR" sz="2800" b="1" i="0" dirty="0">
                <a:effectLst/>
                <a:latin typeface="Montserrat" panose="00000500000000000000" pitchFamily="2" charset="0"/>
              </a:rPr>
              <a:t>rétraitements </a:t>
            </a:r>
            <a:r>
              <a:rPr lang="fr-FR" sz="28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des données textuelles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50090" y="4193637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2E0970-2BA8-4EBD-97B5-0F01FF3CC35A}"/>
              </a:ext>
            </a:extLst>
          </p:cNvPr>
          <p:cNvSpPr txBox="1"/>
          <p:nvPr/>
        </p:nvSpPr>
        <p:spPr>
          <a:xfrm>
            <a:off x="426685" y="2248584"/>
            <a:ext cx="8046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200" dirty="0">
              <a:solidFill>
                <a:srgbClr val="000000"/>
              </a:solidFill>
            </a:endParaRPr>
          </a:p>
          <a:p>
            <a:endParaRPr lang="fr-FR" sz="1200" dirty="0">
              <a:solidFill>
                <a:srgbClr val="000000"/>
              </a:solidFill>
            </a:endParaRPr>
          </a:p>
          <a:p>
            <a:endParaRPr lang="fr-FR" sz="12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C926167-4919-70E8-BFDD-C5AC29FD9FD9}"/>
              </a:ext>
            </a:extLst>
          </p:cNvPr>
          <p:cNvSpPr txBox="1"/>
          <p:nvPr/>
        </p:nvSpPr>
        <p:spPr>
          <a:xfrm>
            <a:off x="5796136" y="1535533"/>
            <a:ext cx="2880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400" b="1" i="0" dirty="0">
                <a:solidFill>
                  <a:srgbClr val="000000"/>
                </a:solidFill>
                <a:effectLst/>
              </a:rPr>
              <a:t>BERT </a:t>
            </a:r>
            <a:r>
              <a:rPr lang="fr-FR" sz="1400" b="1" i="0" dirty="0" err="1">
                <a:solidFill>
                  <a:srgbClr val="000000"/>
                </a:solidFill>
                <a:effectLst/>
              </a:rPr>
              <a:t>HuggingFace</a:t>
            </a:r>
            <a:endParaRPr lang="fr-FR" sz="1400" b="1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1B185CE-9BE7-7C71-B58D-621CCDA23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078" y="2226116"/>
            <a:ext cx="3147261" cy="89921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55EE38F-EC0C-3233-9D00-D2E335371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31" y="1343147"/>
            <a:ext cx="5467702" cy="321982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2D8773B-0C4E-C41F-A58D-66019A0DBFA3}"/>
              </a:ext>
            </a:extLst>
          </p:cNvPr>
          <p:cNvSpPr txBox="1"/>
          <p:nvPr/>
        </p:nvSpPr>
        <p:spPr>
          <a:xfrm>
            <a:off x="5762324" y="1014084"/>
            <a:ext cx="2880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1962454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2"/>
    </mc:Choice>
    <mc:Fallback>
      <p:transition spd="slow" advTm="2313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685" y="116769"/>
            <a:ext cx="7704856" cy="576064"/>
          </a:xfrm>
        </p:spPr>
        <p:txBody>
          <a:bodyPr/>
          <a:lstStyle/>
          <a:p>
            <a:pPr algn="l"/>
            <a:r>
              <a:rPr lang="fr-FR" sz="2800" b="1" dirty="0">
                <a:latin typeface="Montserrat" panose="00000500000000000000" pitchFamily="2" charset="0"/>
              </a:rPr>
              <a:t>P</a:t>
            </a:r>
            <a:r>
              <a:rPr lang="fr-FR" sz="2800" b="1" i="0" dirty="0">
                <a:effectLst/>
                <a:latin typeface="Montserrat" panose="00000500000000000000" pitchFamily="2" charset="0"/>
              </a:rPr>
              <a:t>rétraitements </a:t>
            </a:r>
            <a:r>
              <a:rPr lang="fr-FR" sz="28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des données textuelles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50090" y="4193637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E39795B-4017-FE1F-F5FA-13AC2FFF516E}"/>
              </a:ext>
            </a:extLst>
          </p:cNvPr>
          <p:cNvSpPr txBox="1"/>
          <p:nvPr/>
        </p:nvSpPr>
        <p:spPr>
          <a:xfrm>
            <a:off x="5762324" y="1523242"/>
            <a:ext cx="31206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400" b="1" i="0" dirty="0">
                <a:solidFill>
                  <a:srgbClr val="000000"/>
                </a:solidFill>
                <a:effectLst/>
              </a:rPr>
              <a:t>BERT hub </a:t>
            </a:r>
            <a:r>
              <a:rPr lang="fr-FR" sz="1400" b="1" i="0" dirty="0" err="1">
                <a:solidFill>
                  <a:srgbClr val="000000"/>
                </a:solidFill>
                <a:effectLst/>
              </a:rPr>
              <a:t>Tensorflow</a:t>
            </a:r>
            <a:endParaRPr lang="fr-FR" sz="1400" b="1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A51DE0-CE9D-B5D6-53C3-0E5A3DD7E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849" y="2035167"/>
            <a:ext cx="3120639" cy="54284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E2F5B58-36CC-C4D4-4EAF-8DFACFCDA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849" y="2893923"/>
            <a:ext cx="2446232" cy="77730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1CA12C8-1B13-6368-BF96-4CE69AF61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41963"/>
            <a:ext cx="5676052" cy="325167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DADB9A8-8197-1E84-B15D-13898311748B}"/>
              </a:ext>
            </a:extLst>
          </p:cNvPr>
          <p:cNvSpPr txBox="1"/>
          <p:nvPr/>
        </p:nvSpPr>
        <p:spPr>
          <a:xfrm>
            <a:off x="269787" y="4203918"/>
            <a:ext cx="88742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dirty="0">
                <a:solidFill>
                  <a:srgbClr val="000000"/>
                </a:solidFill>
                <a:effectLst/>
              </a:rPr>
              <a:t>Les graphiques </a:t>
            </a:r>
            <a:r>
              <a:rPr lang="fr-FR" sz="1200" dirty="0">
                <a:solidFill>
                  <a:srgbClr val="000000"/>
                </a:solidFill>
              </a:rPr>
              <a:t>TSNE selon les vrais classes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 montre également une bonne  séparation des produits selon les catégories réelles.</a:t>
            </a:r>
          </a:p>
          <a:p>
            <a:endParaRPr lang="fr-FR" sz="1200" b="0" i="0" dirty="0">
              <a:solidFill>
                <a:srgbClr val="000000"/>
              </a:solidFill>
              <a:effectLst/>
            </a:endParaRPr>
          </a:p>
          <a:p>
            <a:r>
              <a:rPr lang="fr-FR" sz="1200" dirty="0">
                <a:solidFill>
                  <a:srgbClr val="000000"/>
                </a:solidFill>
              </a:rPr>
              <a:t>L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a comparaison de la similarité de la catégorisation (catégorie réelle / cluster k-</a:t>
            </a:r>
            <a:r>
              <a:rPr lang="fr-FR" sz="1200" b="0" i="0" dirty="0" err="1">
                <a:solidFill>
                  <a:srgbClr val="000000"/>
                </a:solidFill>
                <a:effectLst/>
              </a:rPr>
              <a:t>means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) via ARI donne une valeur 0.3 un tout </a:t>
            </a:r>
          </a:p>
          <a:p>
            <a:r>
              <a:rPr lang="fr-FR" sz="1200" b="0" i="0" dirty="0">
                <a:solidFill>
                  <a:srgbClr val="000000"/>
                </a:solidFill>
                <a:effectLst/>
              </a:rPr>
              <a:t>petit </a:t>
            </a:r>
            <a:r>
              <a:rPr lang="fr-FR" sz="1200" dirty="0">
                <a:solidFill>
                  <a:srgbClr val="000000"/>
                </a:solidFill>
              </a:rPr>
              <a:t>p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eu inférieur à ceux obtenus via </a:t>
            </a:r>
            <a:r>
              <a:rPr lang="fr-FR" sz="1200" dirty="0">
                <a:solidFill>
                  <a:srgbClr val="000000"/>
                </a:solidFill>
                <a:latin typeface="Helvetica Neue"/>
              </a:rPr>
              <a:t>les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 techniques plus simples  bag of </a:t>
            </a:r>
            <a:r>
              <a:rPr lang="fr-FR" sz="1200" b="0" i="0" dirty="0" err="1">
                <a:solidFill>
                  <a:srgbClr val="000000"/>
                </a:solidFill>
                <a:effectLst/>
                <a:latin typeface="Helvetica Neue"/>
              </a:rPr>
              <a:t>word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 Tf-</a:t>
            </a:r>
            <a:r>
              <a:rPr lang="fr-FR" sz="1200" b="0" i="0" dirty="0" err="1">
                <a:solidFill>
                  <a:srgbClr val="000000"/>
                </a:solidFill>
                <a:effectLst/>
                <a:latin typeface="Helvetica Neue"/>
              </a:rPr>
              <a:t>idf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endParaRPr lang="fr-FR" sz="12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36E7C04-C428-97DF-7089-DE84B452A0BA}"/>
              </a:ext>
            </a:extLst>
          </p:cNvPr>
          <p:cNvSpPr txBox="1"/>
          <p:nvPr/>
        </p:nvSpPr>
        <p:spPr>
          <a:xfrm>
            <a:off x="5762324" y="1014084"/>
            <a:ext cx="2880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1746858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30"/>
    </mc:Choice>
    <mc:Fallback>
      <p:transition spd="slow" advTm="4743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685" y="116769"/>
            <a:ext cx="7704856" cy="576064"/>
          </a:xfrm>
        </p:spPr>
        <p:txBody>
          <a:bodyPr/>
          <a:lstStyle/>
          <a:p>
            <a:pPr algn="l"/>
            <a:r>
              <a:rPr lang="fr-FR" sz="2800" b="1" dirty="0">
                <a:latin typeface="Montserrat" panose="00000500000000000000" pitchFamily="2" charset="0"/>
              </a:rPr>
              <a:t>P</a:t>
            </a:r>
            <a:r>
              <a:rPr lang="fr-FR" sz="2800" b="1" i="0" dirty="0">
                <a:effectLst/>
                <a:latin typeface="Montserrat" panose="00000500000000000000" pitchFamily="2" charset="0"/>
              </a:rPr>
              <a:t>rétraitements </a:t>
            </a:r>
            <a:r>
              <a:rPr lang="fr-FR" sz="28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des données textuelles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50090" y="4193637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2E0970-2BA8-4EBD-97B5-0F01FF3CC35A}"/>
              </a:ext>
            </a:extLst>
          </p:cNvPr>
          <p:cNvSpPr txBox="1"/>
          <p:nvPr/>
        </p:nvSpPr>
        <p:spPr>
          <a:xfrm>
            <a:off x="1813803" y="1837781"/>
            <a:ext cx="8046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200" dirty="0">
              <a:solidFill>
                <a:srgbClr val="000000"/>
              </a:solidFill>
            </a:endParaRPr>
          </a:p>
          <a:p>
            <a:endParaRPr lang="fr-FR" sz="1200" dirty="0">
              <a:solidFill>
                <a:srgbClr val="000000"/>
              </a:solidFill>
            </a:endParaRPr>
          </a:p>
          <a:p>
            <a:endParaRPr lang="fr-FR" sz="12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5727D1E-05E0-69BD-265D-6A115D16B722}"/>
              </a:ext>
            </a:extLst>
          </p:cNvPr>
          <p:cNvSpPr txBox="1"/>
          <p:nvPr/>
        </p:nvSpPr>
        <p:spPr>
          <a:xfrm>
            <a:off x="5653844" y="1067894"/>
            <a:ext cx="3456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Universal Sentence Encoder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4271D9E-3E4F-BB35-C364-FBDF112803ED}"/>
              </a:ext>
            </a:extLst>
          </p:cNvPr>
          <p:cNvSpPr txBox="1"/>
          <p:nvPr/>
        </p:nvSpPr>
        <p:spPr>
          <a:xfrm>
            <a:off x="5653844" y="1509962"/>
            <a:ext cx="3523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dirty="0">
                <a:solidFill>
                  <a:srgbClr val="000000"/>
                </a:solidFill>
                <a:effectLst/>
              </a:rPr>
              <a:t>Utilisons l'approche </a:t>
            </a:r>
            <a:r>
              <a:rPr lang="fr-FR" sz="1200" b="0" i="0" dirty="0" err="1">
                <a:solidFill>
                  <a:srgbClr val="000000"/>
                </a:solidFill>
                <a:effectLst/>
              </a:rPr>
              <a:t>universal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 sentence encoder</a:t>
            </a:r>
          </a:p>
          <a:p>
            <a:r>
              <a:rPr lang="fr-FR" sz="1200" b="0" i="0" dirty="0">
                <a:solidFill>
                  <a:srgbClr val="000000"/>
                </a:solidFill>
                <a:effectLst/>
              </a:rPr>
              <a:t>pour nos données textuelles:</a:t>
            </a:r>
            <a:endParaRPr lang="fr-FR" sz="1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B0237B7-C247-2107-07A5-CDC5DDE4F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287" y="2086809"/>
            <a:ext cx="3351041" cy="1991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0A0AAB6-24B9-0250-E705-2728FA995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986210"/>
            <a:ext cx="5112568" cy="2933573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BB76FD64-5018-CA92-E698-BFB803BBB1B4}"/>
              </a:ext>
            </a:extLst>
          </p:cNvPr>
          <p:cNvSpPr txBox="1"/>
          <p:nvPr/>
        </p:nvSpPr>
        <p:spPr>
          <a:xfrm>
            <a:off x="364744" y="4011068"/>
            <a:ext cx="87265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dirty="0">
                <a:solidFill>
                  <a:srgbClr val="000000"/>
                </a:solidFill>
                <a:effectLst/>
              </a:rPr>
              <a:t>Le graphique </a:t>
            </a:r>
            <a:r>
              <a:rPr lang="fr-FR" sz="1200" dirty="0">
                <a:solidFill>
                  <a:srgbClr val="000000"/>
                </a:solidFill>
              </a:rPr>
              <a:t>TSNE selon les vrais classes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 montre également une  </a:t>
            </a:r>
            <a:r>
              <a:rPr lang="fr-FR" sz="1200" dirty="0">
                <a:solidFill>
                  <a:srgbClr val="000000"/>
                </a:solidFill>
              </a:rPr>
              <a:t>bonne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 séparation des produits selon les catégories réelles.</a:t>
            </a:r>
          </a:p>
          <a:p>
            <a:endParaRPr lang="fr-FR" sz="1200" b="0" i="0" dirty="0">
              <a:solidFill>
                <a:srgbClr val="000000"/>
              </a:solidFill>
              <a:effectLst/>
            </a:endParaRPr>
          </a:p>
          <a:p>
            <a:r>
              <a:rPr lang="fr-FR" sz="1200" dirty="0">
                <a:solidFill>
                  <a:srgbClr val="000000"/>
                </a:solidFill>
              </a:rPr>
              <a:t>L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a comparaison de la similarité de la catégorisation (catégorie réelle / cluster k-</a:t>
            </a:r>
            <a:r>
              <a:rPr lang="fr-FR" sz="1200" b="0" i="0" dirty="0" err="1">
                <a:solidFill>
                  <a:srgbClr val="000000"/>
                </a:solidFill>
                <a:effectLst/>
              </a:rPr>
              <a:t>means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) via ARI donne une valeur 0.4 dans le </a:t>
            </a:r>
          </a:p>
          <a:p>
            <a:r>
              <a:rPr lang="fr-FR" sz="1200" b="0" i="0" dirty="0">
                <a:solidFill>
                  <a:srgbClr val="000000"/>
                </a:solidFill>
                <a:effectLst/>
              </a:rPr>
              <a:t>même ordre de gradeur que ceux obtenus via </a:t>
            </a:r>
            <a:r>
              <a:rPr lang="fr-FR" sz="1200" dirty="0">
                <a:solidFill>
                  <a:srgbClr val="000000"/>
                </a:solidFill>
                <a:latin typeface="Helvetica Neue"/>
              </a:rPr>
              <a:t>les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 technique plus simples de  bag of </a:t>
            </a:r>
            <a:r>
              <a:rPr lang="fr-FR" sz="1200" b="0" i="0" dirty="0" err="1">
                <a:solidFill>
                  <a:srgbClr val="000000"/>
                </a:solidFill>
                <a:effectLst/>
                <a:latin typeface="Helvetica Neue"/>
              </a:rPr>
              <a:t>words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-Tf-</a:t>
            </a:r>
            <a:r>
              <a:rPr lang="fr-FR" sz="1200" b="0" i="0" dirty="0" err="1">
                <a:solidFill>
                  <a:srgbClr val="000000"/>
                </a:solidFill>
                <a:effectLst/>
                <a:latin typeface="Helvetica Neue"/>
              </a:rPr>
              <a:t>idf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endParaRPr lang="fr-FR" sz="1200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29299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84"/>
    </mc:Choice>
    <mc:Fallback>
      <p:transition spd="slow" advTm="3318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4796" y="128387"/>
            <a:ext cx="7704856" cy="576064"/>
          </a:xfrm>
        </p:spPr>
        <p:txBody>
          <a:bodyPr/>
          <a:lstStyle/>
          <a:p>
            <a:pPr algn="l"/>
            <a:r>
              <a:rPr lang="fr-FR" sz="2800" b="1" dirty="0">
                <a:latin typeface="Montserrat" panose="00000500000000000000" pitchFamily="2" charset="0"/>
              </a:rPr>
              <a:t>P</a:t>
            </a:r>
            <a:r>
              <a:rPr lang="fr-FR" sz="2800" b="1" i="0" dirty="0">
                <a:effectLst/>
                <a:latin typeface="Montserrat" panose="00000500000000000000" pitchFamily="2" charset="0"/>
              </a:rPr>
              <a:t>rétraitements </a:t>
            </a:r>
            <a:r>
              <a:rPr lang="fr-FR" sz="28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des images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50090" y="4193637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2E0970-2BA8-4EBD-97B5-0F01FF3CC35A}"/>
              </a:ext>
            </a:extLst>
          </p:cNvPr>
          <p:cNvSpPr txBox="1"/>
          <p:nvPr/>
        </p:nvSpPr>
        <p:spPr>
          <a:xfrm>
            <a:off x="426685" y="2283718"/>
            <a:ext cx="8046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200" dirty="0">
              <a:solidFill>
                <a:srgbClr val="000000"/>
              </a:solidFill>
            </a:endParaRPr>
          </a:p>
          <a:p>
            <a:endParaRPr lang="fr-FR" sz="1200" dirty="0">
              <a:solidFill>
                <a:srgbClr val="000000"/>
              </a:solidFill>
            </a:endParaRPr>
          </a:p>
          <a:p>
            <a:endParaRPr lang="fr-FR" sz="12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34C4DF7-AE50-7CD5-2219-23504C5B8D82}"/>
              </a:ext>
            </a:extLst>
          </p:cNvPr>
          <p:cNvSpPr txBox="1"/>
          <p:nvPr/>
        </p:nvSpPr>
        <p:spPr>
          <a:xfrm>
            <a:off x="234796" y="992918"/>
            <a:ext cx="5273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dirty="0">
                <a:solidFill>
                  <a:srgbClr val="000000"/>
                </a:solidFill>
                <a:latin typeface="Helvetica Neue"/>
              </a:rPr>
              <a:t>E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xemples d'images par </a:t>
            </a:r>
            <a:r>
              <a:rPr lang="fr-FR" b="1" dirty="0">
                <a:solidFill>
                  <a:srgbClr val="000000"/>
                </a:solidFill>
              </a:rPr>
              <a:t>catégories de produits</a:t>
            </a:r>
            <a:endParaRPr lang="fr-FR" b="1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97E3AB1-6260-AAB9-4D5F-3F6279E4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96" y="1658298"/>
            <a:ext cx="4337204" cy="285978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489CC74-E81A-C635-F734-8C99D366D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1691622"/>
            <a:ext cx="4081252" cy="206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18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63"/>
    </mc:Choice>
    <mc:Fallback>
      <p:transition spd="slow" advTm="2146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685" y="123478"/>
            <a:ext cx="7704856" cy="576064"/>
          </a:xfrm>
        </p:spPr>
        <p:txBody>
          <a:bodyPr/>
          <a:lstStyle/>
          <a:p>
            <a:pPr algn="l"/>
            <a:r>
              <a:rPr lang="fr-FR" sz="2800" b="1" dirty="0">
                <a:latin typeface="Montserrat" panose="00000500000000000000" pitchFamily="2" charset="0"/>
              </a:rPr>
              <a:t>P</a:t>
            </a:r>
            <a:r>
              <a:rPr lang="fr-FR" sz="2800" b="1" i="0" dirty="0">
                <a:effectLst/>
                <a:latin typeface="Montserrat" panose="00000500000000000000" pitchFamily="2" charset="0"/>
              </a:rPr>
              <a:t>rétraitements </a:t>
            </a:r>
            <a:r>
              <a:rPr lang="fr-FR" sz="28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des images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50090" y="4193637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2E0970-2BA8-4EBD-97B5-0F01FF3CC35A}"/>
              </a:ext>
            </a:extLst>
          </p:cNvPr>
          <p:cNvSpPr txBox="1"/>
          <p:nvPr/>
        </p:nvSpPr>
        <p:spPr>
          <a:xfrm>
            <a:off x="426685" y="2283718"/>
            <a:ext cx="8046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200" dirty="0">
              <a:solidFill>
                <a:srgbClr val="000000"/>
              </a:solidFill>
            </a:endParaRPr>
          </a:p>
          <a:p>
            <a:endParaRPr lang="fr-FR" sz="1200" dirty="0">
              <a:solidFill>
                <a:srgbClr val="000000"/>
              </a:solidFill>
            </a:endParaRPr>
          </a:p>
          <a:p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ADDE5F7-0854-D18D-9FC4-9D47829C118C}"/>
              </a:ext>
            </a:extLst>
          </p:cNvPr>
          <p:cNvSpPr txBox="1"/>
          <p:nvPr/>
        </p:nvSpPr>
        <p:spPr>
          <a:xfrm>
            <a:off x="426685" y="937632"/>
            <a:ext cx="2664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Analyse d’une image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619F358-2B02-2E44-CF89-B73ED9958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85" y="1863612"/>
            <a:ext cx="3938419" cy="14865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0C251DB-41B8-08E1-C5FB-EB59D4917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64" y="3522122"/>
            <a:ext cx="4058816" cy="159778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92E90AC-8460-F10D-28C2-FE0B8461D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938" y="1896719"/>
            <a:ext cx="3652395" cy="145343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9891B20-E555-FC18-332D-E46E61E6F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8712" y="3656246"/>
            <a:ext cx="3635308" cy="147524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094D1E4-A1FE-C7B7-172B-CABE2186DF1B}"/>
              </a:ext>
            </a:extLst>
          </p:cNvPr>
          <p:cNvSpPr txBox="1"/>
          <p:nvPr/>
        </p:nvSpPr>
        <p:spPr>
          <a:xfrm>
            <a:off x="345364" y="1304646"/>
            <a:ext cx="8350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dirty="0">
                <a:effectLst/>
              </a:rPr>
              <a:t>  Pour le pré-traitement d’image, différentes approches de transformation ont été utilisées: niveaux de gris, </a:t>
            </a:r>
          </a:p>
          <a:p>
            <a:r>
              <a:rPr lang="fr-FR" sz="1200" b="0" i="0" dirty="0">
                <a:effectLst/>
              </a:rPr>
              <a:t>  redimensionnement, filtre gaussien et </a:t>
            </a:r>
            <a:r>
              <a:rPr lang="fr-FR" sz="1200" b="0" i="0" dirty="0" err="1">
                <a:effectLst/>
              </a:rPr>
              <a:t>median</a:t>
            </a:r>
            <a:r>
              <a:rPr lang="fr-FR" sz="1200" dirty="0"/>
              <a:t>, </a:t>
            </a:r>
            <a:r>
              <a:rPr lang="fr-FR" sz="1200" b="0" i="0" dirty="0">
                <a:effectLst/>
              </a:rPr>
              <a:t>amélioration du contraste et affichage </a:t>
            </a:r>
            <a:r>
              <a:rPr lang="fr-FR" sz="1200" dirty="0"/>
              <a:t>des </a:t>
            </a:r>
            <a:r>
              <a:rPr lang="fr-FR" sz="1200" b="0" i="0" dirty="0">
                <a:effectLst/>
              </a:rPr>
              <a:t>histogrammes associés.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463826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672"/>
    </mc:Choice>
    <mc:Fallback>
      <p:transition spd="slow" advTm="6367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685" y="123478"/>
            <a:ext cx="7704856" cy="576064"/>
          </a:xfrm>
        </p:spPr>
        <p:txBody>
          <a:bodyPr/>
          <a:lstStyle/>
          <a:p>
            <a:pPr algn="l"/>
            <a:r>
              <a:rPr lang="fr-FR" sz="2800" b="1" dirty="0">
                <a:latin typeface="Montserrat" panose="00000500000000000000" pitchFamily="2" charset="0"/>
              </a:rPr>
              <a:t>P</a:t>
            </a:r>
            <a:r>
              <a:rPr lang="fr-FR" sz="2800" b="1" i="0" dirty="0">
                <a:effectLst/>
                <a:latin typeface="Montserrat" panose="00000500000000000000" pitchFamily="2" charset="0"/>
              </a:rPr>
              <a:t>rétraitements </a:t>
            </a:r>
            <a:r>
              <a:rPr lang="fr-FR" sz="28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des images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50090" y="4193637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2E0970-2BA8-4EBD-97B5-0F01FF3CC35A}"/>
              </a:ext>
            </a:extLst>
          </p:cNvPr>
          <p:cNvSpPr txBox="1"/>
          <p:nvPr/>
        </p:nvSpPr>
        <p:spPr>
          <a:xfrm>
            <a:off x="426685" y="2283718"/>
            <a:ext cx="8046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200" dirty="0">
              <a:solidFill>
                <a:srgbClr val="000000"/>
              </a:solidFill>
            </a:endParaRPr>
          </a:p>
          <a:p>
            <a:endParaRPr lang="fr-FR" sz="1200" dirty="0">
              <a:solidFill>
                <a:srgbClr val="000000"/>
              </a:solidFill>
            </a:endParaRPr>
          </a:p>
          <a:p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7EB870-8613-E652-CDFA-AF768B7FDD5C}"/>
              </a:ext>
            </a:extLst>
          </p:cNvPr>
          <p:cNvSpPr txBox="1"/>
          <p:nvPr/>
        </p:nvSpPr>
        <p:spPr>
          <a:xfrm>
            <a:off x="3775887" y="905402"/>
            <a:ext cx="4575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Prétraitement des images via SIFT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A5C2B7C-92EB-2140-D79E-6B0531CE8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061918"/>
            <a:ext cx="2612878" cy="389138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828CBBE-4B2E-557B-796D-AD1FE61B0F69}"/>
              </a:ext>
            </a:extLst>
          </p:cNvPr>
          <p:cNvSpPr txBox="1"/>
          <p:nvPr/>
        </p:nvSpPr>
        <p:spPr>
          <a:xfrm>
            <a:off x="3753994" y="1641034"/>
            <a:ext cx="51700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Chaque image subie au préalable un prétraitement:</a:t>
            </a:r>
          </a:p>
          <a:p>
            <a:r>
              <a:rPr lang="fr-FR" sz="1200" dirty="0"/>
              <a:t>redimensionnement, passage au gris, filtre et contraste.</a:t>
            </a:r>
          </a:p>
          <a:p>
            <a:r>
              <a:rPr lang="fr-FR" sz="1200" dirty="0"/>
              <a:t>Création d'une liste de descripteurs par image qui sera utilisée pour</a:t>
            </a:r>
          </a:p>
          <a:p>
            <a:r>
              <a:rPr lang="fr-FR" sz="1200" dirty="0"/>
              <a:t>réaliser les histogrammes par image.</a:t>
            </a:r>
          </a:p>
          <a:p>
            <a:r>
              <a:rPr lang="fr-FR" sz="1200" dirty="0"/>
              <a:t>Création d'une liste de descripteurs pour l'ensemble des images qui sera utilisée pour créer les clusters de descripteurs.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51B4C93-2AF2-4DA0-25C9-8C5D11203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117" y="2822635"/>
            <a:ext cx="4740051" cy="58679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AD062F0-1DAF-4716-2AAC-E11F52275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373" y="4254332"/>
            <a:ext cx="4229467" cy="617273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81D6004-A18E-4A75-A7FC-28BB85AFC336}"/>
              </a:ext>
            </a:extLst>
          </p:cNvPr>
          <p:cNvSpPr txBox="1"/>
          <p:nvPr/>
        </p:nvSpPr>
        <p:spPr>
          <a:xfrm>
            <a:off x="3753994" y="1351307"/>
            <a:ext cx="45753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400" b="1" i="0" dirty="0">
                <a:solidFill>
                  <a:srgbClr val="000000"/>
                </a:solidFill>
                <a:effectLst/>
              </a:rPr>
              <a:t>Créations des descripteurs pour chaque image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7F26F51-51B8-D938-DDE8-56A42429EABF}"/>
              </a:ext>
            </a:extLst>
          </p:cNvPr>
          <p:cNvSpPr txBox="1"/>
          <p:nvPr/>
        </p:nvSpPr>
        <p:spPr>
          <a:xfrm>
            <a:off x="3805706" y="3439955"/>
            <a:ext cx="45753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400" b="1" i="0" dirty="0">
                <a:solidFill>
                  <a:srgbClr val="000000"/>
                </a:solidFill>
                <a:effectLst/>
              </a:rPr>
              <a:t>Création des clusters de descripteurs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ABD50BB-81CF-5F37-E7C0-A82023876B48}"/>
              </a:ext>
            </a:extLst>
          </p:cNvPr>
          <p:cNvSpPr txBox="1"/>
          <p:nvPr/>
        </p:nvSpPr>
        <p:spPr>
          <a:xfrm>
            <a:off x="3805706" y="3735272"/>
            <a:ext cx="46728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dirty="0">
                <a:solidFill>
                  <a:srgbClr val="000000"/>
                </a:solidFill>
                <a:effectLst/>
              </a:rPr>
              <a:t>Utilisons l'algorithme </a:t>
            </a:r>
            <a:r>
              <a:rPr lang="fr-FR" sz="1200" b="0" i="0" dirty="0" err="1">
                <a:solidFill>
                  <a:srgbClr val="000000"/>
                </a:solidFill>
                <a:effectLst/>
              </a:rPr>
              <a:t>MiniBatchKMeans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 pour obtenir des temps de traitement raisonnables: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618427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924"/>
    </mc:Choice>
    <mc:Fallback>
      <p:transition spd="slow" advTm="9192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685" y="123478"/>
            <a:ext cx="7704856" cy="576064"/>
          </a:xfrm>
        </p:spPr>
        <p:txBody>
          <a:bodyPr/>
          <a:lstStyle/>
          <a:p>
            <a:pPr algn="l"/>
            <a:r>
              <a:rPr lang="fr-FR" sz="2800" b="1" dirty="0">
                <a:latin typeface="Montserrat" panose="00000500000000000000" pitchFamily="2" charset="0"/>
              </a:rPr>
              <a:t>P</a:t>
            </a:r>
            <a:r>
              <a:rPr lang="fr-FR" sz="2800" b="1" i="0" dirty="0">
                <a:effectLst/>
                <a:latin typeface="Montserrat" panose="00000500000000000000" pitchFamily="2" charset="0"/>
              </a:rPr>
              <a:t>rétraitements </a:t>
            </a:r>
            <a:r>
              <a:rPr lang="fr-FR" sz="28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des images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50090" y="4193637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2E0970-2BA8-4EBD-97B5-0F01FF3CC35A}"/>
              </a:ext>
            </a:extLst>
          </p:cNvPr>
          <p:cNvSpPr txBox="1"/>
          <p:nvPr/>
        </p:nvSpPr>
        <p:spPr>
          <a:xfrm>
            <a:off x="426685" y="2283718"/>
            <a:ext cx="8046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200" dirty="0">
              <a:solidFill>
                <a:srgbClr val="000000"/>
              </a:solidFill>
            </a:endParaRPr>
          </a:p>
          <a:p>
            <a:endParaRPr lang="fr-FR" sz="1200" dirty="0">
              <a:solidFill>
                <a:srgbClr val="000000"/>
              </a:solidFill>
            </a:endParaRPr>
          </a:p>
          <a:p>
            <a:endParaRPr lang="fr-FR" sz="12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581B81C-8837-D0F4-E80F-7521FF70FC97}"/>
              </a:ext>
            </a:extLst>
          </p:cNvPr>
          <p:cNvSpPr txBox="1"/>
          <p:nvPr/>
        </p:nvSpPr>
        <p:spPr>
          <a:xfrm>
            <a:off x="423326" y="902027"/>
            <a:ext cx="4575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Prétraitement des images via SIFT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8AA58B7-ECA6-AB34-110C-EC66D514D671}"/>
              </a:ext>
            </a:extLst>
          </p:cNvPr>
          <p:cNvSpPr txBox="1"/>
          <p:nvPr/>
        </p:nvSpPr>
        <p:spPr>
          <a:xfrm>
            <a:off x="423326" y="1328018"/>
            <a:ext cx="45753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400" b="1" i="0" dirty="0">
                <a:solidFill>
                  <a:srgbClr val="000000"/>
                </a:solidFill>
                <a:effectLst/>
              </a:rPr>
              <a:t>Création des </a:t>
            </a:r>
            <a:r>
              <a:rPr lang="fr-FR" sz="1400" b="1" i="0" dirty="0" err="1">
                <a:solidFill>
                  <a:srgbClr val="000000"/>
                </a:solidFill>
                <a:effectLst/>
              </a:rPr>
              <a:t>features</a:t>
            </a:r>
            <a:r>
              <a:rPr lang="fr-FR" sz="1400" b="1" i="0" dirty="0">
                <a:solidFill>
                  <a:srgbClr val="000000"/>
                </a:solidFill>
                <a:effectLst/>
              </a:rPr>
              <a:t> des images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DA92454-08CF-A68F-C577-72CB337096A0}"/>
              </a:ext>
            </a:extLst>
          </p:cNvPr>
          <p:cNvSpPr txBox="1"/>
          <p:nvPr/>
        </p:nvSpPr>
        <p:spPr>
          <a:xfrm>
            <a:off x="464148" y="1690507"/>
            <a:ext cx="83971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Pour chaque image : </a:t>
            </a:r>
          </a:p>
          <a:p>
            <a:r>
              <a:rPr lang="fr-FR" sz="1200" dirty="0"/>
              <a:t>   - prédiction des numéros de cluster de chaque descripteur</a:t>
            </a:r>
          </a:p>
          <a:p>
            <a:r>
              <a:rPr lang="fr-FR" sz="1200" dirty="0"/>
              <a:t>   - création d'un histogramme = comptage pour chaque numéro de cluster du nombre de descripteurs de l'image</a:t>
            </a:r>
          </a:p>
          <a:p>
            <a:r>
              <a:rPr lang="fr-FR" sz="1200" dirty="0"/>
              <a:t>   </a:t>
            </a:r>
          </a:p>
          <a:p>
            <a:r>
              <a:rPr lang="fr-FR" sz="1200" dirty="0" err="1"/>
              <a:t>Features</a:t>
            </a:r>
            <a:r>
              <a:rPr lang="fr-FR" sz="1200" dirty="0"/>
              <a:t> d'une image = Histogramme d'une image = Comptage pour une image du nombre de descripteurs par cluster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348AEE5-921D-04A5-C35F-FA9FFDE73230}"/>
              </a:ext>
            </a:extLst>
          </p:cNvPr>
          <p:cNvSpPr txBox="1"/>
          <p:nvPr/>
        </p:nvSpPr>
        <p:spPr>
          <a:xfrm>
            <a:off x="464148" y="2831825"/>
            <a:ext cx="45753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400" b="1" i="0" dirty="0">
                <a:solidFill>
                  <a:srgbClr val="000000"/>
                </a:solidFill>
                <a:effectLst/>
              </a:rPr>
              <a:t>Réduction de dimension PCA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F1ED42D-9995-EC5C-13BC-B9D5A38726F9}"/>
              </a:ext>
            </a:extLst>
          </p:cNvPr>
          <p:cNvSpPr txBox="1"/>
          <p:nvPr/>
        </p:nvSpPr>
        <p:spPr>
          <a:xfrm>
            <a:off x="423326" y="3113874"/>
            <a:ext cx="8375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dirty="0">
                <a:solidFill>
                  <a:srgbClr val="000000"/>
                </a:solidFill>
                <a:effectLst/>
              </a:rPr>
              <a:t>Effectuons une réduction PCA pour créer des </a:t>
            </a:r>
            <a:r>
              <a:rPr lang="fr-FR" sz="1200" b="0" i="0" dirty="0" err="1">
                <a:solidFill>
                  <a:srgbClr val="000000"/>
                </a:solidFill>
                <a:effectLst/>
              </a:rPr>
              <a:t>features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 décorrélées entre elles, et diminuer leur dimension, tout en gardant un niveau de variance expliquée élevé (99%) afin d'avoir un impact meilleur dans la séparation des données via le T-SNE et une réduction du temps de traitement du T-SNE</a:t>
            </a:r>
            <a:endParaRPr lang="fr-FR" sz="120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BFA8F85-8E61-3A95-BA11-B394ECC7B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48" y="3862228"/>
            <a:ext cx="4432574" cy="109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70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39"/>
    </mc:Choice>
    <mc:Fallback>
      <p:transition spd="slow" advTm="5013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1520" y="111102"/>
            <a:ext cx="7704856" cy="576064"/>
          </a:xfrm>
        </p:spPr>
        <p:txBody>
          <a:bodyPr/>
          <a:lstStyle/>
          <a:p>
            <a:pPr algn="l"/>
            <a:r>
              <a:rPr lang="fr-FR" sz="2800" b="1" dirty="0">
                <a:latin typeface="Montserrat" panose="00000500000000000000" pitchFamily="2" charset="0"/>
              </a:rPr>
              <a:t>P</a:t>
            </a:r>
            <a:r>
              <a:rPr lang="fr-FR" sz="2800" b="1" i="0" dirty="0">
                <a:effectLst/>
                <a:latin typeface="Montserrat" panose="00000500000000000000" pitchFamily="2" charset="0"/>
              </a:rPr>
              <a:t>rétraitements </a:t>
            </a:r>
            <a:r>
              <a:rPr lang="fr-FR" sz="28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des images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50090" y="4193637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83A709D-FDAE-B001-61B8-227CC458D968}"/>
              </a:ext>
            </a:extLst>
          </p:cNvPr>
          <p:cNvSpPr txBox="1"/>
          <p:nvPr/>
        </p:nvSpPr>
        <p:spPr>
          <a:xfrm>
            <a:off x="5186352" y="1055514"/>
            <a:ext cx="4575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Prétraitement des images </a:t>
            </a:r>
          </a:p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via SIFT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564BE9F-D033-377A-69E5-0372EE70F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7" y="1347614"/>
            <a:ext cx="4993095" cy="301853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724B3B2-A4ED-DA97-828C-1DF45DC37D31}"/>
              </a:ext>
            </a:extLst>
          </p:cNvPr>
          <p:cNvSpPr txBox="1"/>
          <p:nvPr/>
        </p:nvSpPr>
        <p:spPr>
          <a:xfrm>
            <a:off x="5186352" y="1779662"/>
            <a:ext cx="377813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Il en ressort de l'analyse visuelle du graphique du </a:t>
            </a:r>
          </a:p>
          <a:p>
            <a:r>
              <a:rPr lang="fr-FR" sz="1200" dirty="0"/>
              <a:t>T-SNE selon les vraies classes qu'il est assez difficile </a:t>
            </a:r>
          </a:p>
          <a:p>
            <a:r>
              <a:rPr lang="fr-FR" sz="1200" dirty="0"/>
              <a:t>de séparer les images selon les catégories.</a:t>
            </a:r>
          </a:p>
          <a:p>
            <a:endParaRPr lang="fr-FR" sz="1200" dirty="0"/>
          </a:p>
          <a:p>
            <a:r>
              <a:rPr lang="fr-FR" sz="1200" dirty="0"/>
              <a:t>La similarité de la catégorisation </a:t>
            </a:r>
          </a:p>
          <a:p>
            <a:r>
              <a:rPr lang="fr-FR" sz="1200" dirty="0"/>
              <a:t>(catégorie réelle / cluster k-</a:t>
            </a:r>
            <a:r>
              <a:rPr lang="fr-FR" sz="1200" dirty="0" err="1"/>
              <a:t>means</a:t>
            </a:r>
            <a:r>
              <a:rPr lang="fr-FR" sz="1200" dirty="0"/>
              <a:t>) via </a:t>
            </a:r>
          </a:p>
          <a:p>
            <a:r>
              <a:rPr lang="fr-FR" sz="1200" dirty="0"/>
              <a:t>l’</a:t>
            </a:r>
            <a:r>
              <a:rPr lang="fr-FR" sz="1200" dirty="0" err="1"/>
              <a:t>Adjusted</a:t>
            </a:r>
            <a:r>
              <a:rPr lang="fr-FR" sz="1200" dirty="0"/>
              <a:t> Rand Score (ARI) donne un résultat </a:t>
            </a:r>
          </a:p>
          <a:p>
            <a:r>
              <a:rPr lang="fr-FR" sz="1200" dirty="0"/>
              <a:t>de l’ordre de 0.05 confirmant ainsi l'impression le </a:t>
            </a:r>
          </a:p>
          <a:p>
            <a:r>
              <a:rPr lang="fr-FR" sz="1200" dirty="0"/>
              <a:t>visuelle.</a:t>
            </a:r>
          </a:p>
          <a:p>
            <a:endParaRPr lang="fr-FR" sz="1200" dirty="0"/>
          </a:p>
          <a:p>
            <a:r>
              <a:rPr lang="fr-FR" sz="1200" dirty="0"/>
              <a:t>Le résultat de classification automatique d’images</a:t>
            </a:r>
          </a:p>
          <a:p>
            <a:r>
              <a:rPr lang="fr-FR" sz="1200" dirty="0"/>
              <a:t>n’est donc pas très concluant avec SIFT.</a:t>
            </a:r>
          </a:p>
        </p:txBody>
      </p:sp>
    </p:spTree>
    <p:extLst>
      <p:ext uri="{BB962C8B-B14F-4D97-AF65-F5344CB8AC3E}">
        <p14:creationId xmlns:p14="http://schemas.microsoft.com/office/powerpoint/2010/main" val="3201455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84"/>
    </mc:Choice>
    <mc:Fallback>
      <p:transition spd="slow" advTm="2638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685" y="123478"/>
            <a:ext cx="7704856" cy="576064"/>
          </a:xfrm>
        </p:spPr>
        <p:txBody>
          <a:bodyPr/>
          <a:lstStyle/>
          <a:p>
            <a:pPr algn="l"/>
            <a:r>
              <a:rPr lang="fr-FR" sz="2800" b="1" dirty="0">
                <a:latin typeface="Montserrat" panose="00000500000000000000" pitchFamily="2" charset="0"/>
              </a:rPr>
              <a:t>P</a:t>
            </a:r>
            <a:r>
              <a:rPr lang="fr-FR" sz="2800" b="1" i="0" dirty="0">
                <a:effectLst/>
                <a:latin typeface="Montserrat" panose="00000500000000000000" pitchFamily="2" charset="0"/>
              </a:rPr>
              <a:t>rétraitements </a:t>
            </a:r>
            <a:r>
              <a:rPr lang="fr-FR" sz="28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des images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50090" y="4193637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2E0970-2BA8-4EBD-97B5-0F01FF3CC35A}"/>
              </a:ext>
            </a:extLst>
          </p:cNvPr>
          <p:cNvSpPr txBox="1"/>
          <p:nvPr/>
        </p:nvSpPr>
        <p:spPr>
          <a:xfrm>
            <a:off x="426685" y="2283718"/>
            <a:ext cx="8046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200" dirty="0">
              <a:solidFill>
                <a:srgbClr val="000000"/>
              </a:solidFill>
            </a:endParaRPr>
          </a:p>
          <a:p>
            <a:endParaRPr lang="fr-FR" sz="1200" dirty="0">
              <a:solidFill>
                <a:srgbClr val="000000"/>
              </a:solidFill>
            </a:endParaRPr>
          </a:p>
          <a:p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C4F2E9A-4982-42AE-1A5D-E44AB89096A3}"/>
              </a:ext>
            </a:extLst>
          </p:cNvPr>
          <p:cNvSpPr txBox="1"/>
          <p:nvPr/>
        </p:nvSpPr>
        <p:spPr>
          <a:xfrm>
            <a:off x="5385436" y="1168464"/>
            <a:ext cx="6035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Prétraitement des images </a:t>
            </a:r>
          </a:p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via CNN Transfer Learning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A075C10-3DEE-E28C-A590-56F4A1A665AE}"/>
              </a:ext>
            </a:extLst>
          </p:cNvPr>
          <p:cNvSpPr txBox="1"/>
          <p:nvPr/>
        </p:nvSpPr>
        <p:spPr>
          <a:xfrm>
            <a:off x="5385436" y="2002002"/>
            <a:ext cx="5846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dirty="0">
                <a:solidFill>
                  <a:srgbClr val="000000"/>
                </a:solidFill>
                <a:effectLst/>
              </a:rPr>
              <a:t>Nous ferons du </a:t>
            </a:r>
            <a:r>
              <a:rPr lang="fr-FR" sz="1200" b="0" i="0" dirty="0" err="1">
                <a:solidFill>
                  <a:srgbClr val="000000"/>
                </a:solidFill>
                <a:effectLst/>
              </a:rPr>
              <a:t>tansfer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rgbClr val="000000"/>
                </a:solidFill>
                <a:effectLst/>
              </a:rPr>
              <a:t>learning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 en utilisant </a:t>
            </a:r>
          </a:p>
          <a:p>
            <a:r>
              <a:rPr lang="fr-FR" sz="1200" b="0" i="0" dirty="0">
                <a:solidFill>
                  <a:srgbClr val="000000"/>
                </a:solidFill>
                <a:effectLst/>
              </a:rPr>
              <a:t>le model pré-entrainé VGG16:</a:t>
            </a:r>
            <a:endParaRPr lang="fr-FR" sz="1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8F2D18E-7874-021F-CF6D-681246D6A5D0}"/>
              </a:ext>
            </a:extLst>
          </p:cNvPr>
          <p:cNvSpPr txBox="1"/>
          <p:nvPr/>
        </p:nvSpPr>
        <p:spPr>
          <a:xfrm>
            <a:off x="5364088" y="3533262"/>
            <a:ext cx="58466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</a:rPr>
              <a:t>E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xtrayons les </a:t>
            </a:r>
            <a:r>
              <a:rPr lang="fr-FR" sz="1200" b="0" i="0" dirty="0" err="1">
                <a:solidFill>
                  <a:srgbClr val="000000"/>
                </a:solidFill>
                <a:effectLst/>
              </a:rPr>
              <a:t>features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 des images via le </a:t>
            </a:r>
          </a:p>
          <a:p>
            <a:r>
              <a:rPr lang="fr-FR" sz="1200" b="0" i="0" dirty="0" err="1">
                <a:solidFill>
                  <a:srgbClr val="000000"/>
                </a:solidFill>
                <a:effectLst/>
              </a:rPr>
              <a:t>transfer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 </a:t>
            </a:r>
            <a:r>
              <a:rPr lang="fr-FR" sz="1200" b="0" i="0" dirty="0" err="1">
                <a:solidFill>
                  <a:srgbClr val="000000"/>
                </a:solidFill>
                <a:effectLst/>
              </a:rPr>
              <a:t>learning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 en utilisant le model pré-entrainé</a:t>
            </a:r>
          </a:p>
          <a:p>
            <a:r>
              <a:rPr lang="fr-FR" sz="1200" b="0" i="0" dirty="0">
                <a:solidFill>
                  <a:srgbClr val="000000"/>
                </a:solidFill>
                <a:effectLst/>
              </a:rPr>
              <a:t>VGG16 auquel nous éliminons la dernière couche </a:t>
            </a:r>
          </a:p>
          <a:p>
            <a:r>
              <a:rPr lang="fr-FR" sz="1200" b="0" i="0" dirty="0">
                <a:solidFill>
                  <a:srgbClr val="000000"/>
                </a:solidFill>
                <a:effectLst/>
              </a:rPr>
              <a:t>relative à la classification des images</a:t>
            </a:r>
            <a:endParaRPr lang="fr-FR" sz="12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963C07F-4A81-364C-C1AB-CC9770A4D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36" y="1734396"/>
            <a:ext cx="4640881" cy="2608378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5051AB4-261C-0CE7-ED48-CDEA4A1BD1D4}"/>
              </a:ext>
            </a:extLst>
          </p:cNvPr>
          <p:cNvSpPr txBox="1"/>
          <p:nvPr/>
        </p:nvSpPr>
        <p:spPr>
          <a:xfrm>
            <a:off x="5364088" y="3185217"/>
            <a:ext cx="5846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400" b="1" i="0" dirty="0">
                <a:solidFill>
                  <a:srgbClr val="000000"/>
                </a:solidFill>
                <a:effectLst/>
              </a:rPr>
              <a:t>Création des </a:t>
            </a:r>
            <a:r>
              <a:rPr lang="fr-FR" sz="1400" b="1" i="0" dirty="0" err="1">
                <a:solidFill>
                  <a:srgbClr val="000000"/>
                </a:solidFill>
                <a:effectLst/>
              </a:rPr>
              <a:t>features</a:t>
            </a:r>
            <a:r>
              <a:rPr lang="fr-FR" sz="1400" b="1" i="0" dirty="0">
                <a:solidFill>
                  <a:srgbClr val="000000"/>
                </a:solidFill>
                <a:effectLst/>
              </a:rPr>
              <a:t> des images</a:t>
            </a:r>
          </a:p>
        </p:txBody>
      </p:sp>
    </p:spTree>
    <p:extLst>
      <p:ext uri="{BB962C8B-B14F-4D97-AF65-F5344CB8AC3E}">
        <p14:creationId xmlns:p14="http://schemas.microsoft.com/office/powerpoint/2010/main" val="3101366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39"/>
    </mc:Choice>
    <mc:Fallback>
      <p:transition spd="slow" advTm="39339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6688" y="148298"/>
            <a:ext cx="7704856" cy="576064"/>
          </a:xfrm>
        </p:spPr>
        <p:txBody>
          <a:bodyPr/>
          <a:lstStyle/>
          <a:p>
            <a:pPr algn="l"/>
            <a:r>
              <a:rPr lang="fr-FR" sz="2800" b="1" dirty="0">
                <a:latin typeface="Montserrat" panose="00000500000000000000" pitchFamily="2" charset="0"/>
              </a:rPr>
              <a:t>P</a:t>
            </a:r>
            <a:r>
              <a:rPr lang="fr-FR" sz="2800" b="1" i="0" dirty="0">
                <a:effectLst/>
                <a:latin typeface="Montserrat" panose="00000500000000000000" pitchFamily="2" charset="0"/>
              </a:rPr>
              <a:t>rétraitements </a:t>
            </a:r>
            <a:r>
              <a:rPr lang="fr-FR" sz="28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des images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50090" y="4193637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EC1DF78-F981-A0C5-63AE-0D4F3A238FDC}"/>
              </a:ext>
            </a:extLst>
          </p:cNvPr>
          <p:cNvSpPr txBox="1"/>
          <p:nvPr/>
        </p:nvSpPr>
        <p:spPr>
          <a:xfrm>
            <a:off x="5724128" y="1083967"/>
            <a:ext cx="33630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Prétraitement des images </a:t>
            </a:r>
          </a:p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via CNN Transfer Learning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62A5CAE-D432-9A41-8009-4A92F2771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" y="960137"/>
            <a:ext cx="5504301" cy="321982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4D4C13C-966D-322C-1110-41311C160884}"/>
              </a:ext>
            </a:extLst>
          </p:cNvPr>
          <p:cNvSpPr txBox="1"/>
          <p:nvPr/>
        </p:nvSpPr>
        <p:spPr>
          <a:xfrm>
            <a:off x="5724128" y="1802315"/>
            <a:ext cx="4656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400" b="1" i="0" dirty="0">
                <a:solidFill>
                  <a:srgbClr val="000000"/>
                </a:solidFill>
                <a:effectLst/>
              </a:rPr>
              <a:t>Réduction de dimension PCA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4DE9229-DED3-1828-4129-126C2DB3C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159" y="2239260"/>
            <a:ext cx="3185035" cy="434378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602388C-3C36-3443-EABE-0F2D2B0137DD}"/>
              </a:ext>
            </a:extLst>
          </p:cNvPr>
          <p:cNvSpPr txBox="1"/>
          <p:nvPr/>
        </p:nvSpPr>
        <p:spPr>
          <a:xfrm>
            <a:off x="323528" y="4253481"/>
            <a:ext cx="87129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Le graphique T-SNE selon les vraies classes montre assez clairement que les images sont relativement bien séparées selon </a:t>
            </a:r>
          </a:p>
          <a:p>
            <a:r>
              <a:rPr lang="fr-FR" sz="1200" dirty="0"/>
              <a:t>les catégories réelles.</a:t>
            </a:r>
          </a:p>
          <a:p>
            <a:r>
              <a:rPr lang="fr-FR" sz="1200" dirty="0"/>
              <a:t>La comparaison de la similarité de la catégorisation (catégorie réelle / cluster k-</a:t>
            </a:r>
            <a:r>
              <a:rPr lang="fr-FR" sz="1200" dirty="0" err="1"/>
              <a:t>means</a:t>
            </a:r>
            <a:r>
              <a:rPr lang="fr-FR" sz="1200" dirty="0"/>
              <a:t>) ARI donne une valeur 0.5.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221F6A0E-075A-819B-49FB-E96E8BAE0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159" y="2810444"/>
            <a:ext cx="3024335" cy="11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43"/>
    </mc:Choice>
    <mc:Fallback>
      <p:transition spd="slow" advTm="1794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42380" y="716041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accent1"/>
                </a:solidFill>
                <a:cs typeface="Arial" pitchFamily="34" charset="0"/>
              </a:rPr>
              <a:t>Plan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Picture 2" descr="E:\002-KIMS BUSINESS\007-02-Fullslidesppt-Contents\20161216\Stethoscope as symbol of medicine PowerPoint Templates\main-item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6229"/>
            <a:ext cx="1816547" cy="134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1"/>
          <p:cNvSpPr/>
          <p:nvPr/>
        </p:nvSpPr>
        <p:spPr>
          <a:xfrm>
            <a:off x="1943100" y="259080"/>
            <a:ext cx="365760" cy="4610100"/>
          </a:xfrm>
          <a:custGeom>
            <a:avLst/>
            <a:gdLst>
              <a:gd name="connsiteX0" fmla="*/ 0 w 365760"/>
              <a:gd name="connsiteY0" fmla="*/ 0 h 5013960"/>
              <a:gd name="connsiteX1" fmla="*/ 0 w 365760"/>
              <a:gd name="connsiteY1" fmla="*/ 502920 h 5013960"/>
              <a:gd name="connsiteX2" fmla="*/ 365760 w 365760"/>
              <a:gd name="connsiteY2" fmla="*/ 502920 h 5013960"/>
              <a:gd name="connsiteX3" fmla="*/ 365760 w 365760"/>
              <a:gd name="connsiteY3" fmla="*/ 1249680 h 5013960"/>
              <a:gd name="connsiteX4" fmla="*/ 7620 w 365760"/>
              <a:gd name="connsiteY4" fmla="*/ 1249680 h 5013960"/>
              <a:gd name="connsiteX5" fmla="*/ 7620 w 365760"/>
              <a:gd name="connsiteY5" fmla="*/ 5013960 h 5013960"/>
              <a:gd name="connsiteX0" fmla="*/ 0 w 365760"/>
              <a:gd name="connsiteY0" fmla="*/ 0 h 4762500"/>
              <a:gd name="connsiteX1" fmla="*/ 0 w 365760"/>
              <a:gd name="connsiteY1" fmla="*/ 251460 h 4762500"/>
              <a:gd name="connsiteX2" fmla="*/ 365760 w 365760"/>
              <a:gd name="connsiteY2" fmla="*/ 251460 h 4762500"/>
              <a:gd name="connsiteX3" fmla="*/ 365760 w 365760"/>
              <a:gd name="connsiteY3" fmla="*/ 998220 h 4762500"/>
              <a:gd name="connsiteX4" fmla="*/ 7620 w 365760"/>
              <a:gd name="connsiteY4" fmla="*/ 998220 h 4762500"/>
              <a:gd name="connsiteX5" fmla="*/ 7620 w 365760"/>
              <a:gd name="connsiteY5" fmla="*/ 4762500 h 4762500"/>
              <a:gd name="connsiteX0" fmla="*/ 0 w 365760"/>
              <a:gd name="connsiteY0" fmla="*/ 0 h 4610100"/>
              <a:gd name="connsiteX1" fmla="*/ 0 w 365760"/>
              <a:gd name="connsiteY1" fmla="*/ 251460 h 4610100"/>
              <a:gd name="connsiteX2" fmla="*/ 365760 w 365760"/>
              <a:gd name="connsiteY2" fmla="*/ 251460 h 4610100"/>
              <a:gd name="connsiteX3" fmla="*/ 365760 w 365760"/>
              <a:gd name="connsiteY3" fmla="*/ 998220 h 4610100"/>
              <a:gd name="connsiteX4" fmla="*/ 7620 w 365760"/>
              <a:gd name="connsiteY4" fmla="*/ 998220 h 4610100"/>
              <a:gd name="connsiteX5" fmla="*/ 7620 w 365760"/>
              <a:gd name="connsiteY5" fmla="*/ 4610100 h 461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" h="4610100">
                <a:moveTo>
                  <a:pt x="0" y="0"/>
                </a:moveTo>
                <a:lnTo>
                  <a:pt x="0" y="251460"/>
                </a:lnTo>
                <a:lnTo>
                  <a:pt x="365760" y="251460"/>
                </a:lnTo>
                <a:lnTo>
                  <a:pt x="365760" y="998220"/>
                </a:lnTo>
                <a:lnTo>
                  <a:pt x="7620" y="998220"/>
                </a:lnTo>
                <a:lnTo>
                  <a:pt x="7620" y="4610100"/>
                </a:lnTo>
              </a:path>
            </a:pathLst>
          </a:custGeom>
          <a:ln w="34925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27784" y="244634"/>
            <a:ext cx="6516216" cy="720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2627784" y="316104"/>
            <a:ext cx="6516216" cy="72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74620" y="1766158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0" dirty="0">
                <a:effectLst/>
                <a:latin typeface="Montserrat" panose="00000500000000000000" pitchFamily="2" charset="0"/>
              </a:rPr>
              <a:t>Présentation de la problématique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2184" y="2604894"/>
            <a:ext cx="6044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dirty="0">
                <a:latin typeface="Montserrat" panose="00000500000000000000" pitchFamily="2" charset="0"/>
              </a:rPr>
              <a:t>P</a:t>
            </a:r>
            <a:r>
              <a:rPr lang="fr-FR" b="1" i="0" dirty="0">
                <a:effectLst/>
                <a:latin typeface="Montserrat" panose="00000500000000000000" pitchFamily="2" charset="0"/>
              </a:rPr>
              <a:t>rétraitements </a:t>
            </a:r>
            <a:r>
              <a:rPr lang="fr-FR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des données textuelles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7784" y="3443630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dirty="0">
                <a:latin typeface="Montserrat" panose="00000500000000000000" pitchFamily="2" charset="0"/>
              </a:rPr>
              <a:t>P</a:t>
            </a:r>
            <a:r>
              <a:rPr lang="fr-FR" b="1" i="0" dirty="0">
                <a:effectLst/>
                <a:latin typeface="Montserrat" panose="00000500000000000000" pitchFamily="2" charset="0"/>
              </a:rPr>
              <a:t>rétraitements </a:t>
            </a:r>
            <a:r>
              <a:rPr lang="fr-FR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des images</a:t>
            </a: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A716E052-292E-4A16-A0E2-BDE012E373A9}"/>
              </a:ext>
            </a:extLst>
          </p:cNvPr>
          <p:cNvSpPr txBox="1"/>
          <p:nvPr/>
        </p:nvSpPr>
        <p:spPr>
          <a:xfrm>
            <a:off x="2437656" y="4282366"/>
            <a:ext cx="7161185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750" b="1" i="0" dirty="0">
                <a:effectLst/>
                <a:latin typeface="Montserrat" panose="00000500000000000000" pitchFamily="2" charset="0"/>
              </a:rPr>
              <a:t>  </a:t>
            </a:r>
            <a:r>
              <a:rPr lang="fr-FR" sz="1700" b="1" i="0" dirty="0">
                <a:effectLst/>
                <a:latin typeface="Montserrat" panose="00000500000000000000" pitchFamily="2" charset="0"/>
              </a:rPr>
              <a:t>Conclusion</a:t>
            </a:r>
            <a:r>
              <a:rPr lang="fr-FR" sz="1750" b="1" i="0" dirty="0">
                <a:effectLst/>
                <a:latin typeface="Montserrat" panose="00000500000000000000" pitchFamily="2" charset="0"/>
              </a:rPr>
              <a:t> sur la faisabilité du moteur de classification 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E1250FB-33AC-45ED-8CFC-61E71950B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140" y="4346546"/>
            <a:ext cx="236240" cy="24386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461B1580-32D1-4573-9A72-EFE672798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193" y="1842699"/>
            <a:ext cx="236240" cy="24386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FC8762E-055E-4982-A959-0DCB5F6C9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536" y="2689493"/>
            <a:ext cx="236240" cy="24386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BB1588F3-82AB-4803-B147-E305C5F49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536" y="3538783"/>
            <a:ext cx="236240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09"/>
    </mc:Choice>
    <mc:Fallback>
      <p:transition spd="slow" advTm="1600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123478"/>
            <a:ext cx="7704856" cy="576064"/>
          </a:xfrm>
        </p:spPr>
        <p:txBody>
          <a:bodyPr/>
          <a:lstStyle/>
          <a:p>
            <a:pPr algn="l"/>
            <a:r>
              <a:rPr lang="fr-FR" sz="2000" b="1" i="0" dirty="0">
                <a:effectLst/>
                <a:latin typeface="Montserrat" panose="00000500000000000000" pitchFamily="2" charset="0"/>
              </a:rPr>
              <a:t>Conclusion sur la faisabilité du moteur de classification </a:t>
            </a:r>
            <a:endParaRPr lang="fr-FR" sz="2000" b="1" i="0" dirty="0">
              <a:solidFill>
                <a:srgbClr val="000000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50090" y="4193637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2E0970-2BA8-4EBD-97B5-0F01FF3CC35A}"/>
              </a:ext>
            </a:extLst>
          </p:cNvPr>
          <p:cNvSpPr txBox="1"/>
          <p:nvPr/>
        </p:nvSpPr>
        <p:spPr>
          <a:xfrm>
            <a:off x="426685" y="2283718"/>
            <a:ext cx="8046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200" dirty="0">
              <a:solidFill>
                <a:srgbClr val="000000"/>
              </a:solidFill>
            </a:endParaRPr>
          </a:p>
          <a:p>
            <a:endParaRPr lang="fr-FR" sz="1200" dirty="0">
              <a:solidFill>
                <a:srgbClr val="000000"/>
              </a:solidFill>
            </a:endParaRPr>
          </a:p>
          <a:p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47F6AD1-13E6-46E7-C74A-EAA8851894B6}"/>
              </a:ext>
            </a:extLst>
          </p:cNvPr>
          <p:cNvSpPr txBox="1"/>
          <p:nvPr/>
        </p:nvSpPr>
        <p:spPr>
          <a:xfrm>
            <a:off x="323528" y="1347614"/>
            <a:ext cx="841405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Les graphiques T-SNE selon les vrais classes des données textuelles via Tf-</a:t>
            </a:r>
            <a:r>
              <a:rPr lang="fr-FR" sz="1200" dirty="0" err="1"/>
              <a:t>idf</a:t>
            </a:r>
            <a:r>
              <a:rPr lang="fr-FR" sz="1200" dirty="0"/>
              <a:t> et des images via le CNN </a:t>
            </a:r>
            <a:r>
              <a:rPr lang="fr-FR" sz="1200" dirty="0" err="1"/>
              <a:t>transfer</a:t>
            </a:r>
            <a:r>
              <a:rPr lang="fr-FR" sz="1200" dirty="0"/>
              <a:t> </a:t>
            </a:r>
            <a:r>
              <a:rPr lang="fr-FR" sz="1200" dirty="0" err="1"/>
              <a:t>learning</a:t>
            </a:r>
            <a:r>
              <a:rPr lang="fr-FR" sz="1200" dirty="0"/>
              <a:t> montrent assez clairement que les produits sont relativement bien séparés selon les catégories réelles.</a:t>
            </a:r>
          </a:p>
          <a:p>
            <a:endParaRPr lang="fr-FR" sz="1200" dirty="0"/>
          </a:p>
          <a:p>
            <a:r>
              <a:rPr lang="fr-FR" sz="1200" dirty="0"/>
              <a:t>La comparaison de la similarité de la catégorisation (catégorie réelle / cluster k-</a:t>
            </a:r>
            <a:r>
              <a:rPr lang="fr-FR" sz="1200" dirty="0" err="1"/>
              <a:t>means</a:t>
            </a:r>
            <a:r>
              <a:rPr lang="fr-FR" sz="1200" dirty="0"/>
              <a:t>) via l’</a:t>
            </a:r>
            <a:r>
              <a:rPr lang="fr-FR" sz="1200" dirty="0" err="1"/>
              <a:t>adjusted</a:t>
            </a:r>
            <a:r>
              <a:rPr lang="fr-FR" sz="1200" dirty="0"/>
              <a:t> Rand Score (ARI) </a:t>
            </a:r>
          </a:p>
          <a:p>
            <a:r>
              <a:rPr lang="fr-FR" sz="1200" dirty="0"/>
              <a:t>donne  pour les données textuelles et visuelles une valeur de 0.5, confirmant ainsi l’impression visuelle.</a:t>
            </a:r>
          </a:p>
          <a:p>
            <a:endParaRPr lang="fr-FR" sz="1200" dirty="0"/>
          </a:p>
          <a:p>
            <a:r>
              <a:rPr lang="fr-FR" sz="1200" dirty="0"/>
              <a:t>Le moteur de classification automatiquement les produits est donc clairement faisable.</a:t>
            </a:r>
          </a:p>
        </p:txBody>
      </p:sp>
    </p:spTree>
    <p:extLst>
      <p:ext uri="{BB962C8B-B14F-4D97-AF65-F5344CB8AC3E}">
        <p14:creationId xmlns:p14="http://schemas.microsoft.com/office/powerpoint/2010/main" val="663090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2"/>
    </mc:Choice>
    <mc:Fallback>
      <p:transition spd="slow" advTm="563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F3D3F35-33C1-474E-8FB6-FCC2FB07CE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147814"/>
            <a:ext cx="9144000" cy="576063"/>
          </a:xfrm>
        </p:spPr>
        <p:txBody>
          <a:bodyPr/>
          <a:lstStyle/>
          <a:p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112258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6"/>
    </mc:Choice>
    <mc:Fallback xmlns="">
      <p:transition spd="slow" advTm="298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27584" y="123478"/>
            <a:ext cx="7344816" cy="576064"/>
          </a:xfrm>
        </p:spPr>
        <p:txBody>
          <a:bodyPr/>
          <a:lstStyle/>
          <a:p>
            <a:r>
              <a:rPr lang="fr-FR" sz="2800" b="1" i="0" dirty="0">
                <a:effectLst/>
                <a:latin typeface="Montserrat" panose="00000500000000000000" pitchFamily="2" charset="0"/>
              </a:rPr>
              <a:t>Présentation de la problématique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9592" y="1491630"/>
            <a:ext cx="7272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200" dirty="0"/>
              <a:t>L’entreprise "Place de marché” est une plateforme en ligne où des vendeurs proposent des articles à des acheteurs en postant une photo et une description.</a:t>
            </a:r>
          </a:p>
          <a:p>
            <a:pPr algn="l"/>
            <a:endParaRPr lang="fr-FR" sz="1200" dirty="0"/>
          </a:p>
          <a:p>
            <a:pPr algn="l"/>
            <a:r>
              <a:rPr lang="fr-FR" sz="1200" dirty="0"/>
              <a:t>Pour l'instant, l'attribution de la catégorie d'un article est effectuée manuellement par les vendeurs, et est donc peu fiable. </a:t>
            </a:r>
          </a:p>
          <a:p>
            <a:pPr algn="l"/>
            <a:endParaRPr lang="fr-FR" sz="1200" dirty="0"/>
          </a:p>
          <a:p>
            <a:pPr algn="l"/>
            <a:r>
              <a:rPr lang="fr-FR" sz="1200" dirty="0"/>
              <a:t>Notre mission est de réaliser une première étude de faisabilité d'un moteur de classification des articles, </a:t>
            </a:r>
          </a:p>
          <a:p>
            <a:pPr algn="l"/>
            <a:r>
              <a:rPr lang="fr-FR" sz="1200" dirty="0"/>
              <a:t>basé sur une image et une description, pour l'automatisation de l'attribution de la catégorie de l'article.</a:t>
            </a:r>
            <a:endParaRPr lang="fr-FR" sz="120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5632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92"/>
    </mc:Choice>
    <mc:Fallback>
      <p:transition spd="slow" advTm="3369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685" y="116769"/>
            <a:ext cx="7704856" cy="576064"/>
          </a:xfrm>
        </p:spPr>
        <p:txBody>
          <a:bodyPr/>
          <a:lstStyle/>
          <a:p>
            <a:pPr algn="l"/>
            <a:r>
              <a:rPr lang="fr-FR" sz="2800" b="1" dirty="0">
                <a:latin typeface="Montserrat" panose="00000500000000000000" pitchFamily="2" charset="0"/>
              </a:rPr>
              <a:t>P</a:t>
            </a:r>
            <a:r>
              <a:rPr lang="fr-FR" sz="2800" b="1" i="0" dirty="0">
                <a:effectLst/>
                <a:latin typeface="Montserrat" panose="00000500000000000000" pitchFamily="2" charset="0"/>
              </a:rPr>
              <a:t>rétraitements </a:t>
            </a:r>
            <a:r>
              <a:rPr lang="fr-FR" sz="28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des données textuelles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50090" y="4193637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7199BA04-0D92-46DC-89CE-3BB35F407408}"/>
              </a:ext>
            </a:extLst>
          </p:cNvPr>
          <p:cNvSpPr txBox="1"/>
          <p:nvPr/>
        </p:nvSpPr>
        <p:spPr>
          <a:xfrm>
            <a:off x="427163" y="877858"/>
            <a:ext cx="7830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0" i="0" dirty="0">
                <a:effectLst/>
                <a:latin typeface="+mj-lt"/>
              </a:rPr>
              <a:t>Pour </a:t>
            </a:r>
            <a:r>
              <a:rPr lang="fr-FR" sz="1200" dirty="0">
                <a:latin typeface="+mj-lt"/>
              </a:rPr>
              <a:t>analyse</a:t>
            </a:r>
            <a:r>
              <a:rPr lang="fr-FR" sz="1200" b="0" i="0" dirty="0">
                <a:effectLst/>
                <a:latin typeface="+mj-lt"/>
              </a:rPr>
              <a:t>, nous disposons des deux données:</a:t>
            </a:r>
          </a:p>
          <a:p>
            <a:endParaRPr lang="fr-FR" sz="1200" b="0" i="0" dirty="0">
              <a:effectLst/>
              <a:latin typeface="+mj-lt"/>
            </a:endParaRPr>
          </a:p>
          <a:p>
            <a:r>
              <a:rPr lang="fr-FR" sz="1200" b="1" dirty="0">
                <a:latin typeface="+mj-lt"/>
              </a:rPr>
              <a:t>F</a:t>
            </a:r>
            <a:r>
              <a:rPr lang="fr-FR" sz="1200" b="1" i="0" dirty="0">
                <a:effectLst/>
                <a:latin typeface="+mj-lt"/>
              </a:rPr>
              <a:t>lipkart_com-ecommerce_sample_1050 </a:t>
            </a:r>
            <a:r>
              <a:rPr lang="fr-FR" sz="1200" i="0" dirty="0">
                <a:effectLst/>
                <a:latin typeface="+mj-lt"/>
              </a:rPr>
              <a:t>qui fournit </a:t>
            </a:r>
            <a:r>
              <a:rPr lang="fr-FR" sz="1200" b="0" i="0" dirty="0">
                <a:effectLst/>
                <a:latin typeface="+mj-lt"/>
              </a:rPr>
              <a:t>entre autre des informations sur les noms produits mis en</a:t>
            </a:r>
          </a:p>
          <a:p>
            <a:r>
              <a:rPr lang="fr-FR" sz="1200" b="0" i="0" dirty="0">
                <a:effectLst/>
                <a:latin typeface="+mj-lt"/>
              </a:rPr>
              <a:t>vente, leurs descriptions et catégories.</a:t>
            </a:r>
          </a:p>
          <a:p>
            <a:endParaRPr lang="fr-FR" sz="1200" b="0" i="0" dirty="0">
              <a:effectLst/>
              <a:latin typeface="+mj-lt"/>
            </a:endParaRPr>
          </a:p>
          <a:p>
            <a:r>
              <a:rPr lang="fr-FR" sz="1200" b="1" i="0" dirty="0">
                <a:effectLst/>
                <a:latin typeface="+mj-lt"/>
              </a:rPr>
              <a:t>Images</a:t>
            </a:r>
            <a:r>
              <a:rPr lang="fr-FR" sz="1200" b="0" i="0" dirty="0">
                <a:effectLst/>
                <a:latin typeface="+mj-lt"/>
              </a:rPr>
              <a:t> contenant quant à lui les images des produits mis en vente.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2E0970-2BA8-4EBD-97B5-0F01FF3CC35A}"/>
              </a:ext>
            </a:extLst>
          </p:cNvPr>
          <p:cNvSpPr txBox="1"/>
          <p:nvPr/>
        </p:nvSpPr>
        <p:spPr>
          <a:xfrm>
            <a:off x="426685" y="2384568"/>
            <a:ext cx="8046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200" dirty="0">
              <a:solidFill>
                <a:srgbClr val="000000"/>
              </a:solidFill>
            </a:endParaRPr>
          </a:p>
          <a:p>
            <a:endParaRPr lang="fr-FR" sz="1200" dirty="0">
              <a:solidFill>
                <a:srgbClr val="000000"/>
              </a:solidFill>
            </a:endParaRPr>
          </a:p>
          <a:p>
            <a:endParaRPr lang="fr-FR" sz="12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FDD6C3C-53C8-10FC-D10C-C2A09150533C}"/>
              </a:ext>
            </a:extLst>
          </p:cNvPr>
          <p:cNvSpPr txBox="1"/>
          <p:nvPr/>
        </p:nvSpPr>
        <p:spPr>
          <a:xfrm>
            <a:off x="407248" y="2089903"/>
            <a:ext cx="4575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</a:rPr>
              <a:t>Traitement des catégories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A48C27A-4894-270C-35F4-082C64B0D13F}"/>
              </a:ext>
            </a:extLst>
          </p:cNvPr>
          <p:cNvSpPr txBox="1"/>
          <p:nvPr/>
        </p:nvSpPr>
        <p:spPr>
          <a:xfrm>
            <a:off x="407248" y="2466237"/>
            <a:ext cx="71890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</a:rPr>
              <a:t>Identifions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 les </a:t>
            </a:r>
            <a:r>
              <a:rPr lang="fr-FR" sz="1200" dirty="0">
                <a:solidFill>
                  <a:srgbClr val="000000"/>
                </a:solidFill>
              </a:rPr>
              <a:t>trois principaux 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niveaux contenus dans catégories des produits :</a:t>
            </a:r>
            <a:endParaRPr lang="fr-FR" sz="12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22F21B6-2323-89E9-1291-651A7F0FA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72" y="2797091"/>
            <a:ext cx="3222274" cy="1396546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6886036-6E03-D899-1E79-8617DACF9A57}"/>
              </a:ext>
            </a:extLst>
          </p:cNvPr>
          <p:cNvSpPr txBox="1"/>
          <p:nvPr/>
        </p:nvSpPr>
        <p:spPr>
          <a:xfrm>
            <a:off x="440453" y="4179034"/>
            <a:ext cx="5171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</a:rPr>
              <a:t>Le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s sept catégories du premier niveau </a:t>
            </a:r>
            <a:r>
              <a:rPr lang="fr-FR" sz="1200" dirty="0">
                <a:solidFill>
                  <a:srgbClr val="000000"/>
                </a:solidFill>
              </a:rPr>
              <a:t>sont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 :</a:t>
            </a:r>
            <a:endParaRPr lang="fr-FR" sz="1200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32D15CE-08B6-878B-DFE8-E358C3CFE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30" y="4490144"/>
            <a:ext cx="4590426" cy="66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63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614"/>
    </mc:Choice>
    <mc:Fallback>
      <p:transition spd="slow" advTm="5961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685" y="116769"/>
            <a:ext cx="7704856" cy="576064"/>
          </a:xfrm>
        </p:spPr>
        <p:txBody>
          <a:bodyPr/>
          <a:lstStyle/>
          <a:p>
            <a:pPr algn="l"/>
            <a:r>
              <a:rPr lang="fr-FR" sz="2800" b="1" dirty="0">
                <a:latin typeface="Montserrat" panose="00000500000000000000" pitchFamily="2" charset="0"/>
              </a:rPr>
              <a:t>P</a:t>
            </a:r>
            <a:r>
              <a:rPr lang="fr-FR" sz="2800" b="1" i="0" dirty="0">
                <a:effectLst/>
                <a:latin typeface="Montserrat" panose="00000500000000000000" pitchFamily="2" charset="0"/>
              </a:rPr>
              <a:t>rétraitements </a:t>
            </a:r>
            <a:r>
              <a:rPr lang="fr-FR" sz="28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des données textuelles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50090" y="4193637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2E0970-2BA8-4EBD-97B5-0F01FF3CC35A}"/>
              </a:ext>
            </a:extLst>
          </p:cNvPr>
          <p:cNvSpPr txBox="1"/>
          <p:nvPr/>
        </p:nvSpPr>
        <p:spPr>
          <a:xfrm>
            <a:off x="426685" y="2384568"/>
            <a:ext cx="8046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200" dirty="0">
              <a:solidFill>
                <a:srgbClr val="000000"/>
              </a:solidFill>
            </a:endParaRPr>
          </a:p>
          <a:p>
            <a:endParaRPr lang="fr-FR" sz="1200" dirty="0">
              <a:solidFill>
                <a:srgbClr val="000000"/>
              </a:solidFill>
            </a:endParaRPr>
          </a:p>
          <a:p>
            <a:endParaRPr lang="fr-FR" sz="12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645D3A3-4FA1-E124-8B8C-1DEE05EAABDA}"/>
              </a:ext>
            </a:extLst>
          </p:cNvPr>
          <p:cNvSpPr txBox="1"/>
          <p:nvPr/>
        </p:nvSpPr>
        <p:spPr>
          <a:xfrm>
            <a:off x="362784" y="1263382"/>
            <a:ext cx="86661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dirty="0">
                <a:solidFill>
                  <a:srgbClr val="000000"/>
                </a:solidFill>
                <a:latin typeface="+mj-lt"/>
              </a:rPr>
              <a:t> Les opérations de 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+mj-lt"/>
              </a:rPr>
              <a:t>nettoyage de texte( </a:t>
            </a:r>
            <a:r>
              <a:rPr lang="fr-FR" sz="1200" b="0" i="0" dirty="0" err="1">
                <a:solidFill>
                  <a:srgbClr val="000000"/>
                </a:solidFill>
                <a:effectLst/>
                <a:latin typeface="+mj-lt"/>
              </a:rPr>
              <a:t>tokenization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+mj-lt"/>
              </a:rPr>
              <a:t>, élimination des </a:t>
            </a:r>
            <a:r>
              <a:rPr lang="fr-FR" sz="1200" b="0" i="0" dirty="0" err="1">
                <a:solidFill>
                  <a:srgbClr val="000000"/>
                </a:solidFill>
                <a:effectLst/>
                <a:latin typeface="+mj-lt"/>
              </a:rPr>
              <a:t>stopwords</a:t>
            </a:r>
            <a:r>
              <a:rPr lang="fr-FR" sz="1200" dirty="0">
                <a:solidFill>
                  <a:srgbClr val="000000"/>
                </a:solidFill>
                <a:latin typeface="+mj-lt"/>
              </a:rPr>
              <a:t>,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fr-FR" sz="1200" b="0" i="0" dirty="0" err="1">
                <a:solidFill>
                  <a:srgbClr val="000000"/>
                </a:solidFill>
                <a:effectLst/>
                <a:latin typeface="+mj-lt"/>
              </a:rPr>
              <a:t>lemmatization</a:t>
            </a:r>
            <a:r>
              <a:rPr lang="fr-FR" sz="1200" dirty="0">
                <a:solidFill>
                  <a:srgbClr val="000000"/>
                </a:solidFill>
                <a:latin typeface="+mj-lt"/>
              </a:rPr>
              <a:t>, mise en minuscule ) ont été </a:t>
            </a:r>
          </a:p>
          <a:p>
            <a:pPr algn="l"/>
            <a:r>
              <a:rPr lang="fr-FR" sz="1200" dirty="0">
                <a:solidFill>
                  <a:srgbClr val="000000"/>
                </a:solidFill>
                <a:latin typeface="+mj-lt"/>
              </a:rPr>
              <a:t> effectuées.</a:t>
            </a:r>
            <a:endParaRPr lang="fr-FR" sz="1200" b="0" i="0" dirty="0">
              <a:solidFill>
                <a:srgbClr val="000000"/>
              </a:solidFill>
              <a:effectLst/>
              <a:latin typeface="+mj-lt"/>
            </a:endParaRPr>
          </a:p>
          <a:p>
            <a:pPr algn="l"/>
            <a:r>
              <a:rPr lang="fr-FR" sz="1200" dirty="0">
                <a:solidFill>
                  <a:srgbClr val="000000"/>
                </a:solidFill>
                <a:latin typeface="+mj-lt"/>
              </a:rPr>
              <a:t> A noter aussi que compte tenu de la re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+mj-lt"/>
              </a:rPr>
              <a:t>cherche </a:t>
            </a:r>
            <a:r>
              <a:rPr lang="fr-FR" sz="1200" dirty="0">
                <a:solidFill>
                  <a:srgbClr val="000000"/>
                </a:solidFill>
                <a:latin typeface="+mj-lt"/>
              </a:rPr>
              <a:t>de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+mj-lt"/>
              </a:rPr>
              <a:t> séparation </a:t>
            </a:r>
            <a:r>
              <a:rPr lang="fr-FR" sz="1200" dirty="0">
                <a:solidFill>
                  <a:srgbClr val="000000"/>
                </a:solidFill>
                <a:latin typeface="+mj-lt"/>
              </a:rPr>
              <a:t>d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+mj-lt"/>
              </a:rPr>
              <a:t>es produits selon leur description, les noms, voire certains</a:t>
            </a:r>
          </a:p>
          <a:p>
            <a:pPr algn="l"/>
            <a:r>
              <a:rPr lang="fr-FR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+mj-lt"/>
              </a:rPr>
              <a:t>verbes, permettent de décrire ces produits. Les adjectifs ou les adverbes sont beaucoup moins pertinents </a:t>
            </a:r>
            <a:r>
              <a:rPr lang="fr-FR" sz="1200" dirty="0">
                <a:solidFill>
                  <a:srgbClr val="000000"/>
                </a:solidFill>
                <a:latin typeface="+mj-lt"/>
              </a:rPr>
              <a:t>et 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+mj-lt"/>
              </a:rPr>
              <a:t>ont été éliminés.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0C2F8E7-7E5B-57FD-F53F-DC5C456D97C9}"/>
              </a:ext>
            </a:extLst>
          </p:cNvPr>
          <p:cNvSpPr txBox="1"/>
          <p:nvPr/>
        </p:nvSpPr>
        <p:spPr>
          <a:xfrm>
            <a:off x="410086" y="909138"/>
            <a:ext cx="4575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Nettoyage du texte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2B47D65-207C-D983-3CF0-B72483731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86" y="2664928"/>
            <a:ext cx="8393788" cy="10355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3BCC493-8C40-4D51-D36B-4B79A99B0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86" y="3943722"/>
            <a:ext cx="8465768" cy="869161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C2DADD75-F156-D169-D53B-5AF660BCF13A}"/>
              </a:ext>
            </a:extLst>
          </p:cNvPr>
          <p:cNvSpPr txBox="1"/>
          <p:nvPr/>
        </p:nvSpPr>
        <p:spPr>
          <a:xfrm>
            <a:off x="410086" y="2236239"/>
            <a:ext cx="6970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i="0" dirty="0">
                <a:solidFill>
                  <a:srgbClr val="000000"/>
                </a:solidFill>
                <a:effectLst/>
              </a:rPr>
              <a:t>Affichons un exemple de phrase relative à la </a:t>
            </a:r>
            <a:r>
              <a:rPr lang="fr-FR" sz="1400" b="1" dirty="0">
                <a:solidFill>
                  <a:srgbClr val="000000"/>
                </a:solidFill>
              </a:rPr>
              <a:t>description de produit</a:t>
            </a:r>
            <a:r>
              <a:rPr lang="fr-FR" sz="1400" b="1" i="0" dirty="0">
                <a:solidFill>
                  <a:srgbClr val="000000"/>
                </a:solidFill>
                <a:effectLst/>
              </a:rPr>
              <a:t> nettoyée:</a:t>
            </a:r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1203622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52"/>
    </mc:Choice>
    <mc:Fallback>
      <p:transition spd="slow" advTm="4315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685" y="116769"/>
            <a:ext cx="7704856" cy="576064"/>
          </a:xfrm>
        </p:spPr>
        <p:txBody>
          <a:bodyPr/>
          <a:lstStyle/>
          <a:p>
            <a:pPr algn="l"/>
            <a:r>
              <a:rPr lang="fr-FR" sz="2800" b="1" dirty="0">
                <a:latin typeface="Montserrat" panose="00000500000000000000" pitchFamily="2" charset="0"/>
              </a:rPr>
              <a:t>P</a:t>
            </a:r>
            <a:r>
              <a:rPr lang="fr-FR" sz="2800" b="1" i="0" dirty="0">
                <a:effectLst/>
                <a:latin typeface="Montserrat" panose="00000500000000000000" pitchFamily="2" charset="0"/>
              </a:rPr>
              <a:t>rétraitements </a:t>
            </a:r>
            <a:r>
              <a:rPr lang="fr-FR" sz="28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des données textuelles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50090" y="4193637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443A7A4-7147-7EB0-240A-FBF3BF11DA9E}"/>
              </a:ext>
            </a:extLst>
          </p:cNvPr>
          <p:cNvSpPr txBox="1"/>
          <p:nvPr/>
        </p:nvSpPr>
        <p:spPr>
          <a:xfrm>
            <a:off x="412070" y="1069084"/>
            <a:ext cx="4575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Bag of 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word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 - Tf-</a:t>
            </a:r>
            <a:r>
              <a:rPr lang="fr-FR" b="1" i="0" dirty="0" err="1">
                <a:solidFill>
                  <a:srgbClr val="000000"/>
                </a:solidFill>
                <a:effectLst/>
                <a:latin typeface="Helvetica Neue"/>
              </a:rPr>
              <a:t>idf</a:t>
            </a:r>
            <a:endParaRPr lang="fr-FR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4FF3ED6-FDB0-F751-8C07-59A2452E8D33}"/>
              </a:ext>
            </a:extLst>
          </p:cNvPr>
          <p:cNvSpPr txBox="1"/>
          <p:nvPr/>
        </p:nvSpPr>
        <p:spPr>
          <a:xfrm>
            <a:off x="412070" y="1836996"/>
            <a:ext cx="45753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1" i="0" dirty="0">
                <a:solidFill>
                  <a:srgbClr val="000000"/>
                </a:solidFill>
                <a:effectLst/>
                <a:latin typeface="+mj-lt"/>
              </a:rPr>
              <a:t>Première de l'approche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905987E-D180-EC1C-EFC2-64D59D1C95AE}"/>
              </a:ext>
            </a:extLst>
          </p:cNvPr>
          <p:cNvSpPr txBox="1"/>
          <p:nvPr/>
        </p:nvSpPr>
        <p:spPr>
          <a:xfrm>
            <a:off x="405089" y="2116159"/>
            <a:ext cx="84969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0000"/>
                </a:solidFill>
                <a:latin typeface="+mj-lt"/>
              </a:rPr>
              <a:t>F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+mj-lt"/>
              </a:rPr>
              <a:t>aire le fit et </a:t>
            </a:r>
            <a:r>
              <a:rPr lang="fr-FR" sz="1200" b="0" i="0" dirty="0" err="1">
                <a:solidFill>
                  <a:srgbClr val="000000"/>
                </a:solidFill>
                <a:effectLst/>
                <a:latin typeface="+mj-lt"/>
              </a:rPr>
              <a:t>transform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+mj-lt"/>
              </a:rPr>
              <a:t> de nos </a:t>
            </a:r>
            <a:r>
              <a:rPr lang="fr-FR" sz="1200" b="0" i="0" dirty="0" err="1">
                <a:solidFill>
                  <a:srgbClr val="000000"/>
                </a:solidFill>
                <a:effectLst/>
                <a:latin typeface="+mj-lt"/>
              </a:rPr>
              <a:t>models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+mj-lt"/>
              </a:rPr>
              <a:t> sur la </a:t>
            </a:r>
            <a:r>
              <a:rPr lang="fr-FR" sz="1200" b="0" i="0" dirty="0" err="1">
                <a:solidFill>
                  <a:srgbClr val="000000"/>
                </a:solidFill>
                <a:effectLst/>
                <a:latin typeface="+mj-lt"/>
              </a:rPr>
              <a:t>feature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+mj-lt"/>
              </a:rPr>
              <a:t> '</a:t>
            </a:r>
            <a:r>
              <a:rPr lang="fr-FR" sz="1200" b="0" i="0" dirty="0" err="1">
                <a:solidFill>
                  <a:srgbClr val="000000"/>
                </a:solidFill>
                <a:effectLst/>
                <a:latin typeface="+mj-lt"/>
              </a:rPr>
              <a:t>product_name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+mj-lt"/>
              </a:rPr>
              <a:t> + description' :</a:t>
            </a:r>
            <a:endParaRPr lang="fr-FR" sz="1200" dirty="0">
              <a:latin typeface="+mj-lt"/>
            </a:endParaRP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205790CA-D80E-DB1E-9124-22D4EE65B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89" y="2439324"/>
            <a:ext cx="4893080" cy="727434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8581C3AC-29A8-67E4-2EFB-633C9B4B5B7E}"/>
              </a:ext>
            </a:extLst>
          </p:cNvPr>
          <p:cNvSpPr txBox="1"/>
          <p:nvPr/>
        </p:nvSpPr>
        <p:spPr>
          <a:xfrm>
            <a:off x="385284" y="3501321"/>
            <a:ext cx="45753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200" b="1" i="0" dirty="0">
                <a:solidFill>
                  <a:srgbClr val="000000"/>
                </a:solidFill>
                <a:effectLst/>
                <a:latin typeface="+mj-lt"/>
              </a:rPr>
              <a:t>Deuxième approche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FE36583-755A-A8AB-6E9F-1FF01592A989}"/>
              </a:ext>
            </a:extLst>
          </p:cNvPr>
          <p:cNvSpPr txBox="1"/>
          <p:nvPr/>
        </p:nvSpPr>
        <p:spPr>
          <a:xfrm>
            <a:off x="384931" y="3795657"/>
            <a:ext cx="86789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dirty="0">
                <a:solidFill>
                  <a:srgbClr val="000000"/>
                </a:solidFill>
                <a:effectLst/>
                <a:latin typeface="+mj-lt"/>
              </a:rPr>
              <a:t>Faire le fit sur </a:t>
            </a:r>
            <a:r>
              <a:rPr lang="fr-FR" sz="1200" dirty="0">
                <a:solidFill>
                  <a:srgbClr val="000000"/>
                </a:solidFill>
                <a:latin typeface="+mj-lt"/>
              </a:rPr>
              <a:t>‘</a:t>
            </a:r>
            <a:r>
              <a:rPr lang="fr-FR" sz="1200" b="0" i="0" dirty="0" err="1">
                <a:solidFill>
                  <a:srgbClr val="000000"/>
                </a:solidFill>
                <a:effectLst/>
                <a:latin typeface="+mj-lt"/>
              </a:rPr>
              <a:t>product_name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+mj-lt"/>
              </a:rPr>
              <a:t> ‘ et </a:t>
            </a:r>
            <a:r>
              <a:rPr lang="fr-FR" sz="1200" b="0" i="0" dirty="0" err="1">
                <a:solidFill>
                  <a:srgbClr val="000000"/>
                </a:solidFill>
                <a:effectLst/>
                <a:latin typeface="+mj-lt"/>
              </a:rPr>
              <a:t>transform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+mj-lt"/>
              </a:rPr>
              <a:t> sur «’</a:t>
            </a:r>
            <a:r>
              <a:rPr lang="fr-FR" sz="1200" b="0" i="0" dirty="0" err="1">
                <a:solidFill>
                  <a:srgbClr val="000000"/>
                </a:solidFill>
                <a:effectLst/>
                <a:latin typeface="+mj-lt"/>
              </a:rPr>
              <a:t>product_name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+mj-lt"/>
              </a:rPr>
              <a:t>  + description’:</a:t>
            </a:r>
            <a:endParaRPr lang="fr-FR" sz="1200" dirty="0">
              <a:latin typeface="+mj-lt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FDD9681B-1C40-6E27-D5B4-1B7F63E5D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89" y="4128280"/>
            <a:ext cx="4928315" cy="75820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B3DBB251-20F5-DCAE-CEBB-8481B58E1FD8}"/>
              </a:ext>
            </a:extLst>
          </p:cNvPr>
          <p:cNvSpPr txBox="1"/>
          <p:nvPr/>
        </p:nvSpPr>
        <p:spPr>
          <a:xfrm>
            <a:off x="412070" y="1438416"/>
            <a:ext cx="71696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Création du bag of </a:t>
            </a:r>
            <a:r>
              <a:rPr lang="fr-FR" sz="1200" dirty="0" err="1"/>
              <a:t>words</a:t>
            </a:r>
            <a:r>
              <a:rPr lang="fr-FR" sz="1200" dirty="0"/>
              <a:t> (</a:t>
            </a:r>
            <a:r>
              <a:rPr lang="fr-FR" sz="1200" dirty="0" err="1"/>
              <a:t>CountVectorizer</a:t>
            </a:r>
            <a:r>
              <a:rPr lang="fr-FR" sz="1200" dirty="0"/>
              <a:t> et Tf-</a:t>
            </a:r>
            <a:r>
              <a:rPr lang="fr-FR" sz="1200" dirty="0" err="1"/>
              <a:t>idf</a:t>
            </a:r>
            <a:r>
              <a:rPr lang="fr-F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47212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21"/>
    </mc:Choice>
    <mc:Fallback>
      <p:transition spd="slow" advTm="3792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685" y="116769"/>
            <a:ext cx="7704856" cy="576064"/>
          </a:xfrm>
        </p:spPr>
        <p:txBody>
          <a:bodyPr/>
          <a:lstStyle/>
          <a:p>
            <a:pPr algn="l"/>
            <a:r>
              <a:rPr lang="fr-FR" sz="2800" b="1" dirty="0">
                <a:latin typeface="Montserrat" panose="00000500000000000000" pitchFamily="2" charset="0"/>
              </a:rPr>
              <a:t>P</a:t>
            </a:r>
            <a:r>
              <a:rPr lang="fr-FR" sz="2800" b="1" i="0" dirty="0">
                <a:effectLst/>
                <a:latin typeface="Montserrat" panose="00000500000000000000" pitchFamily="2" charset="0"/>
              </a:rPr>
              <a:t>rétraitements </a:t>
            </a:r>
            <a:r>
              <a:rPr lang="fr-FR" sz="28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des données textuelles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50090" y="4193637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2E0970-2BA8-4EBD-97B5-0F01FF3CC35A}"/>
              </a:ext>
            </a:extLst>
          </p:cNvPr>
          <p:cNvSpPr txBox="1"/>
          <p:nvPr/>
        </p:nvSpPr>
        <p:spPr>
          <a:xfrm>
            <a:off x="426685" y="2283718"/>
            <a:ext cx="8046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200" dirty="0">
              <a:solidFill>
                <a:srgbClr val="000000"/>
              </a:solidFill>
            </a:endParaRPr>
          </a:p>
          <a:p>
            <a:endParaRPr lang="fr-FR" sz="1200" dirty="0">
              <a:solidFill>
                <a:srgbClr val="000000"/>
              </a:solidFill>
            </a:endParaRPr>
          </a:p>
          <a:p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1378F92-FEFF-83DF-ED61-1FA60EC54ADF}"/>
              </a:ext>
            </a:extLst>
          </p:cNvPr>
          <p:cNvSpPr txBox="1"/>
          <p:nvPr/>
        </p:nvSpPr>
        <p:spPr>
          <a:xfrm>
            <a:off x="4756381" y="1019169"/>
            <a:ext cx="4575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</a:rPr>
              <a:t>Réduction de dimension PCA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4C06C04-24AC-81D7-5F42-0DD4C05D6ABB}"/>
              </a:ext>
            </a:extLst>
          </p:cNvPr>
          <p:cNvSpPr txBox="1"/>
          <p:nvPr/>
        </p:nvSpPr>
        <p:spPr>
          <a:xfrm>
            <a:off x="4745375" y="1419278"/>
            <a:ext cx="43646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dirty="0">
                <a:solidFill>
                  <a:srgbClr val="000000"/>
                </a:solidFill>
                <a:effectLst/>
              </a:rPr>
              <a:t>Nous utiliserons la réduction PCA afin de créer des </a:t>
            </a:r>
            <a:r>
              <a:rPr lang="fr-FR" sz="1200" b="0" i="0" dirty="0" err="1">
                <a:solidFill>
                  <a:srgbClr val="000000"/>
                </a:solidFill>
                <a:effectLst/>
              </a:rPr>
              <a:t>features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fr-FR" sz="1200" b="0" i="0" dirty="0">
                <a:solidFill>
                  <a:srgbClr val="000000"/>
                </a:solidFill>
                <a:effectLst/>
              </a:rPr>
              <a:t>décorrélées entre elles, </a:t>
            </a:r>
            <a:r>
              <a:rPr lang="fr-FR" sz="1200" dirty="0">
                <a:solidFill>
                  <a:srgbClr val="000000"/>
                </a:solidFill>
              </a:rPr>
              <a:t>afin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 de diminuer leur dimension, tout en gardant un niveau de variance expliquée élevé (99%)</a:t>
            </a:r>
            <a:endParaRPr lang="fr-FR" sz="1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8E7883-7225-0C68-9D31-FC1236487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87" y="879688"/>
            <a:ext cx="3960440" cy="176698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2A95BE1-E196-01D4-4506-AB25C8386AFA}"/>
              </a:ext>
            </a:extLst>
          </p:cNvPr>
          <p:cNvSpPr txBox="1"/>
          <p:nvPr/>
        </p:nvSpPr>
        <p:spPr>
          <a:xfrm>
            <a:off x="4782493" y="2755296"/>
            <a:ext cx="4575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Réduction </a:t>
            </a:r>
            <a:r>
              <a:rPr lang="fr-FR" b="1" i="0" dirty="0">
                <a:solidFill>
                  <a:srgbClr val="000000"/>
                </a:solidFill>
                <a:effectLst/>
              </a:rPr>
              <a:t>de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 dimension T-SNE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E7685C6-E60F-CC87-56A3-8BE87C60F9AD}"/>
              </a:ext>
            </a:extLst>
          </p:cNvPr>
          <p:cNvSpPr txBox="1"/>
          <p:nvPr/>
        </p:nvSpPr>
        <p:spPr>
          <a:xfrm>
            <a:off x="4756435" y="3148486"/>
            <a:ext cx="4575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dirty="0">
                <a:solidFill>
                  <a:srgbClr val="000000"/>
                </a:solidFill>
                <a:effectLst/>
              </a:rPr>
              <a:t>Faisons une réduction de dimension en 2 </a:t>
            </a:r>
            <a:r>
              <a:rPr lang="fr-FR" sz="1200" b="0" i="0" dirty="0" err="1">
                <a:solidFill>
                  <a:srgbClr val="000000"/>
                </a:solidFill>
                <a:effectLst/>
              </a:rPr>
              <a:t>composantesT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-SNE </a:t>
            </a:r>
          </a:p>
          <a:p>
            <a:r>
              <a:rPr lang="fr-FR" sz="1200" b="0" i="0" dirty="0">
                <a:solidFill>
                  <a:srgbClr val="000000"/>
                </a:solidFill>
                <a:effectLst/>
              </a:rPr>
              <a:t>pour affichage en 2D des catégories de produits:</a:t>
            </a:r>
            <a:endParaRPr lang="fr-FR" sz="12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033EC19-0CF0-3F01-45EE-0996E1B648DA}"/>
              </a:ext>
            </a:extLst>
          </p:cNvPr>
          <p:cNvSpPr txBox="1"/>
          <p:nvPr/>
        </p:nvSpPr>
        <p:spPr>
          <a:xfrm>
            <a:off x="4757568" y="3696938"/>
            <a:ext cx="54726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dirty="0">
                <a:solidFill>
                  <a:srgbClr val="000000"/>
                </a:solidFill>
                <a:effectLst/>
              </a:rPr>
              <a:t>Déterminons des clusters via k-</a:t>
            </a:r>
            <a:r>
              <a:rPr lang="fr-FR" sz="1200" b="0" i="0" dirty="0" err="1">
                <a:solidFill>
                  <a:srgbClr val="000000"/>
                </a:solidFill>
                <a:effectLst/>
              </a:rPr>
              <a:t>means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 des données et </a:t>
            </a:r>
          </a:p>
          <a:p>
            <a:r>
              <a:rPr lang="fr-FR" sz="1200" dirty="0"/>
              <a:t>c</a:t>
            </a:r>
            <a:r>
              <a:rPr lang="fr-FR" sz="1200" b="0" i="0" dirty="0">
                <a:effectLst/>
              </a:rPr>
              <a:t>omparons la similarité de la catégorisation </a:t>
            </a:r>
          </a:p>
          <a:p>
            <a:r>
              <a:rPr lang="fr-FR" sz="1200" b="0" i="0" dirty="0">
                <a:effectLst/>
              </a:rPr>
              <a:t>(catégorie réelle / cluster k-</a:t>
            </a:r>
            <a:r>
              <a:rPr lang="fr-FR" sz="1200" b="0" i="0" dirty="0" err="1">
                <a:effectLst/>
              </a:rPr>
              <a:t>means</a:t>
            </a:r>
            <a:r>
              <a:rPr lang="fr-FR" sz="1200" b="0" i="0" dirty="0">
                <a:effectLst/>
              </a:rPr>
              <a:t>) via l’</a:t>
            </a:r>
            <a:r>
              <a:rPr lang="fr-FR" sz="1200" b="0" i="0" dirty="0" err="1">
                <a:effectLst/>
              </a:rPr>
              <a:t>adjusted</a:t>
            </a:r>
            <a:r>
              <a:rPr lang="fr-FR" sz="1200" b="0" i="0" dirty="0">
                <a:effectLst/>
              </a:rPr>
              <a:t> Rand </a:t>
            </a:r>
          </a:p>
          <a:p>
            <a:r>
              <a:rPr lang="fr-FR" sz="1200" b="0" i="0" dirty="0">
                <a:effectLst/>
              </a:rPr>
              <a:t>Score (ARI)</a:t>
            </a:r>
            <a:endParaRPr lang="fr-FR" sz="120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36E7D95-8CA2-93C7-DF13-11581F228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87" y="2893918"/>
            <a:ext cx="1625035" cy="212831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8FADBB0-6BAB-6716-ADF6-29DDFAB5DD25}"/>
              </a:ext>
            </a:extLst>
          </p:cNvPr>
          <p:cNvSpPr txBox="1"/>
          <p:nvPr/>
        </p:nvSpPr>
        <p:spPr>
          <a:xfrm>
            <a:off x="4749553" y="4564044"/>
            <a:ext cx="5086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dirty="0">
                <a:solidFill>
                  <a:srgbClr val="000000"/>
                </a:solidFill>
                <a:effectLst/>
              </a:rPr>
              <a:t>La première approche  via le </a:t>
            </a:r>
            <a:r>
              <a:rPr lang="fr-FR" sz="1200" dirty="0">
                <a:solidFill>
                  <a:srgbClr val="000000"/>
                </a:solidFill>
              </a:rPr>
              <a:t>model Tf-</a:t>
            </a:r>
            <a:r>
              <a:rPr lang="fr-FR" sz="1200" dirty="0" err="1">
                <a:solidFill>
                  <a:srgbClr val="000000"/>
                </a:solidFill>
              </a:rPr>
              <a:t>idf</a:t>
            </a:r>
            <a:r>
              <a:rPr lang="fr-FR" sz="1200" dirty="0">
                <a:solidFill>
                  <a:srgbClr val="000000"/>
                </a:solidFill>
              </a:rPr>
              <a:t> est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 celle offrant le </a:t>
            </a:r>
          </a:p>
          <a:p>
            <a:r>
              <a:rPr lang="fr-FR" sz="1200" b="0" i="0" dirty="0">
                <a:solidFill>
                  <a:srgbClr val="000000"/>
                </a:solidFill>
                <a:effectLst/>
              </a:rPr>
              <a:t>meilleur résultat</a:t>
            </a:r>
            <a:r>
              <a:rPr lang="fr-FR" sz="1200" dirty="0">
                <a:solidFill>
                  <a:srgbClr val="000000"/>
                </a:solidFill>
              </a:rPr>
              <a:t>.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273031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025"/>
    </mc:Choice>
    <mc:Fallback>
      <p:transition spd="slow" advTm="10802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6685" y="116769"/>
            <a:ext cx="7704856" cy="576064"/>
          </a:xfrm>
        </p:spPr>
        <p:txBody>
          <a:bodyPr/>
          <a:lstStyle/>
          <a:p>
            <a:pPr algn="l"/>
            <a:r>
              <a:rPr lang="fr-FR" sz="2800" b="1" dirty="0">
                <a:latin typeface="Montserrat" panose="00000500000000000000" pitchFamily="2" charset="0"/>
              </a:rPr>
              <a:t>P</a:t>
            </a:r>
            <a:r>
              <a:rPr lang="fr-FR" sz="2800" b="1" i="0" dirty="0">
                <a:effectLst/>
                <a:latin typeface="Montserrat" panose="00000500000000000000" pitchFamily="2" charset="0"/>
              </a:rPr>
              <a:t>rétraitements </a:t>
            </a:r>
            <a:r>
              <a:rPr lang="fr-FR" sz="28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des données textuelles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50090" y="4193637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2E0970-2BA8-4EBD-97B5-0F01FF3CC35A}"/>
              </a:ext>
            </a:extLst>
          </p:cNvPr>
          <p:cNvSpPr txBox="1"/>
          <p:nvPr/>
        </p:nvSpPr>
        <p:spPr>
          <a:xfrm>
            <a:off x="2123728" y="3201474"/>
            <a:ext cx="8046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200" dirty="0">
              <a:solidFill>
                <a:srgbClr val="000000"/>
              </a:solidFill>
            </a:endParaRPr>
          </a:p>
          <a:p>
            <a:endParaRPr lang="fr-FR" sz="1200" dirty="0">
              <a:solidFill>
                <a:srgbClr val="000000"/>
              </a:solidFill>
            </a:endParaRPr>
          </a:p>
          <a:p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F9F09C1-D727-E657-0583-4938AF284CC7}"/>
              </a:ext>
            </a:extLst>
          </p:cNvPr>
          <p:cNvSpPr txBox="1"/>
          <p:nvPr/>
        </p:nvSpPr>
        <p:spPr>
          <a:xfrm>
            <a:off x="5436096" y="928310"/>
            <a:ext cx="4575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</a:rPr>
              <a:t>Réduction de dimension T-SNE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6271C80-B88F-8C90-DFD6-F0A7D3F6D377}"/>
              </a:ext>
            </a:extLst>
          </p:cNvPr>
          <p:cNvSpPr txBox="1"/>
          <p:nvPr/>
        </p:nvSpPr>
        <p:spPr>
          <a:xfrm>
            <a:off x="5490283" y="3535923"/>
            <a:ext cx="4883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Nous obtenons une </a:t>
            </a:r>
            <a:r>
              <a:rPr lang="fr-FR" sz="1200" b="0" i="0" dirty="0" err="1">
                <a:solidFill>
                  <a:srgbClr val="000000"/>
                </a:solidFill>
                <a:effectLst/>
                <a:latin typeface="Helvetica Neue"/>
              </a:rPr>
              <a:t>accuracy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 de 72%.</a:t>
            </a:r>
            <a:endParaRPr lang="fr-FR" sz="1200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DC49A27-F683-D9B7-72C1-181E72511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84" y="958849"/>
            <a:ext cx="4975546" cy="286152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EFC771A-F539-F8BB-29E2-1E512665C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628" y="1464866"/>
            <a:ext cx="3117287" cy="1849491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8ADCBB6A-46F4-300A-2796-9CCF4EB8B488}"/>
              </a:ext>
            </a:extLst>
          </p:cNvPr>
          <p:cNvSpPr txBox="1"/>
          <p:nvPr/>
        </p:nvSpPr>
        <p:spPr>
          <a:xfrm>
            <a:off x="390305" y="4069371"/>
            <a:ext cx="86681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dirty="0">
                <a:solidFill>
                  <a:srgbClr val="000000"/>
                </a:solidFill>
                <a:effectLst/>
              </a:rPr>
              <a:t>Le graphique </a:t>
            </a:r>
            <a:r>
              <a:rPr lang="fr-FR" sz="1200" dirty="0">
                <a:solidFill>
                  <a:srgbClr val="000000"/>
                </a:solidFill>
              </a:rPr>
              <a:t>TSNE selon les vrais classes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 montre assez clairement que les produits sont relativement bien séparés selon les catégories réelles.</a:t>
            </a:r>
          </a:p>
          <a:p>
            <a:endParaRPr lang="fr-FR" sz="1200" b="0" i="0" dirty="0">
              <a:solidFill>
                <a:srgbClr val="000000"/>
              </a:solidFill>
              <a:effectLst/>
            </a:endParaRPr>
          </a:p>
          <a:p>
            <a:r>
              <a:rPr lang="fr-FR" sz="1200" dirty="0">
                <a:solidFill>
                  <a:srgbClr val="000000"/>
                </a:solidFill>
              </a:rPr>
              <a:t>L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a comparaison de la similarité de la catégorisation (catégorie réelle / cluster k-</a:t>
            </a:r>
            <a:r>
              <a:rPr lang="fr-FR" sz="1200" b="0" i="0" dirty="0" err="1">
                <a:solidFill>
                  <a:srgbClr val="000000"/>
                </a:solidFill>
                <a:effectLst/>
              </a:rPr>
              <a:t>means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) via ARI donne une valeur 0.5</a:t>
            </a:r>
            <a:r>
              <a:rPr lang="fr-FR" sz="1200" dirty="0">
                <a:solidFill>
                  <a:srgbClr val="000000"/>
                </a:solidFill>
              </a:rPr>
              <a:t>.</a:t>
            </a:r>
            <a:endParaRPr lang="fr-FR" sz="1200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40319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47"/>
    </mc:Choice>
    <mc:Fallback>
      <p:transition spd="slow" advTm="4254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9912" y="127516"/>
            <a:ext cx="7704856" cy="576064"/>
          </a:xfrm>
        </p:spPr>
        <p:txBody>
          <a:bodyPr/>
          <a:lstStyle/>
          <a:p>
            <a:pPr algn="l"/>
            <a:r>
              <a:rPr lang="fr-FR" sz="2800" b="1" dirty="0">
                <a:latin typeface="Montserrat" panose="00000500000000000000" pitchFamily="2" charset="0"/>
              </a:rPr>
              <a:t>P</a:t>
            </a:r>
            <a:r>
              <a:rPr lang="fr-FR" sz="2800" b="1" i="0" dirty="0">
                <a:effectLst/>
                <a:latin typeface="Montserrat" panose="00000500000000000000" pitchFamily="2" charset="0"/>
              </a:rPr>
              <a:t>rétraitements </a:t>
            </a:r>
            <a:r>
              <a:rPr lang="fr-FR" sz="28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des données textuelles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450090" y="4193637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2E0970-2BA8-4EBD-97B5-0F01FF3CC35A}"/>
              </a:ext>
            </a:extLst>
          </p:cNvPr>
          <p:cNvSpPr txBox="1"/>
          <p:nvPr/>
        </p:nvSpPr>
        <p:spPr>
          <a:xfrm>
            <a:off x="548595" y="2006719"/>
            <a:ext cx="80468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200" dirty="0">
              <a:solidFill>
                <a:srgbClr val="000000"/>
              </a:solidFill>
            </a:endParaRPr>
          </a:p>
          <a:p>
            <a:endParaRPr lang="fr-FR" sz="1200" dirty="0">
              <a:solidFill>
                <a:srgbClr val="000000"/>
              </a:solidFill>
            </a:endParaRPr>
          </a:p>
          <a:p>
            <a:endParaRPr lang="fr-FR" sz="1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F3F2C99-E8FD-B287-7082-A28BF6CB5BCF}"/>
              </a:ext>
            </a:extLst>
          </p:cNvPr>
          <p:cNvSpPr txBox="1"/>
          <p:nvPr/>
        </p:nvSpPr>
        <p:spPr>
          <a:xfrm>
            <a:off x="5521881" y="917906"/>
            <a:ext cx="16985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00000"/>
                </a:solidFill>
                <a:effectLst/>
              </a:rPr>
              <a:t>Word2Vec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BD5C9DB-7AAB-FCCB-753F-54E648B0CDF3}"/>
              </a:ext>
            </a:extLst>
          </p:cNvPr>
          <p:cNvSpPr txBox="1"/>
          <p:nvPr/>
        </p:nvSpPr>
        <p:spPr>
          <a:xfrm>
            <a:off x="5521881" y="1260570"/>
            <a:ext cx="4575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dirty="0">
                <a:solidFill>
                  <a:srgbClr val="000000"/>
                </a:solidFill>
                <a:effectLst/>
              </a:rPr>
              <a:t>Utilisons l'approche de type </a:t>
            </a:r>
            <a:r>
              <a:rPr lang="fr-FR" sz="1200" b="0" i="0" dirty="0" err="1">
                <a:solidFill>
                  <a:srgbClr val="000000"/>
                </a:solidFill>
                <a:effectLst/>
              </a:rPr>
              <a:t>word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/sentence </a:t>
            </a:r>
          </a:p>
          <a:p>
            <a:r>
              <a:rPr lang="fr-FR" sz="1200" b="0" i="0" dirty="0" err="1">
                <a:solidFill>
                  <a:srgbClr val="000000"/>
                </a:solidFill>
                <a:effectLst/>
              </a:rPr>
              <a:t>embedding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 classique avec Word2Vec</a:t>
            </a:r>
            <a:endParaRPr lang="fr-FR" sz="1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8FBDA1E-7142-EA27-889E-CB0F3AEE6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881" y="1891984"/>
            <a:ext cx="3514615" cy="199094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B1BB293-C038-AC13-CB2E-99E0CF3DB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976086"/>
            <a:ext cx="5192026" cy="305557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5C4BA6E-FCA8-8F40-F286-0C408F2302A4}"/>
              </a:ext>
            </a:extLst>
          </p:cNvPr>
          <p:cNvSpPr txBox="1"/>
          <p:nvPr/>
        </p:nvSpPr>
        <p:spPr>
          <a:xfrm>
            <a:off x="309912" y="4064404"/>
            <a:ext cx="87265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 dirty="0">
                <a:solidFill>
                  <a:srgbClr val="000000"/>
                </a:solidFill>
                <a:effectLst/>
              </a:rPr>
              <a:t>Le graphique </a:t>
            </a:r>
            <a:r>
              <a:rPr lang="fr-FR" sz="1200" dirty="0">
                <a:solidFill>
                  <a:srgbClr val="000000"/>
                </a:solidFill>
              </a:rPr>
              <a:t>TSNE selon les vrais classes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 montre également une relative bonne séparation des produits selon les catégories </a:t>
            </a:r>
          </a:p>
          <a:p>
            <a:r>
              <a:rPr lang="fr-FR" sz="1200" b="0" i="0" dirty="0">
                <a:solidFill>
                  <a:srgbClr val="000000"/>
                </a:solidFill>
                <a:effectLst/>
              </a:rPr>
              <a:t>réelles.</a:t>
            </a:r>
          </a:p>
          <a:p>
            <a:endParaRPr lang="fr-FR" sz="1200" b="0" i="0" dirty="0">
              <a:solidFill>
                <a:srgbClr val="000000"/>
              </a:solidFill>
              <a:effectLst/>
            </a:endParaRPr>
          </a:p>
          <a:p>
            <a:r>
              <a:rPr lang="fr-FR" sz="1200" dirty="0">
                <a:solidFill>
                  <a:srgbClr val="000000"/>
                </a:solidFill>
              </a:rPr>
              <a:t>L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a comparaison de la similarité de la catégorisation (catégorie réelle / cluster k-</a:t>
            </a:r>
            <a:r>
              <a:rPr lang="fr-FR" sz="1200" b="0" i="0" dirty="0" err="1">
                <a:solidFill>
                  <a:srgbClr val="000000"/>
                </a:solidFill>
                <a:effectLst/>
              </a:rPr>
              <a:t>means</a:t>
            </a:r>
            <a:r>
              <a:rPr lang="fr-FR" sz="1200" b="0" i="0" dirty="0">
                <a:solidFill>
                  <a:srgbClr val="000000"/>
                </a:solidFill>
                <a:effectLst/>
              </a:rPr>
              <a:t>) via ARI donne une valeur 0.4 dans le </a:t>
            </a:r>
          </a:p>
          <a:p>
            <a:r>
              <a:rPr lang="fr-FR" sz="1200" b="0" i="0" dirty="0">
                <a:solidFill>
                  <a:srgbClr val="000000"/>
                </a:solidFill>
                <a:effectLst/>
              </a:rPr>
              <a:t>même ordre de gradeur que ceux obtenus via </a:t>
            </a:r>
            <a:r>
              <a:rPr lang="fr-FR" sz="1200" dirty="0">
                <a:solidFill>
                  <a:srgbClr val="000000"/>
                </a:solidFill>
                <a:latin typeface="Helvetica Neue"/>
              </a:rPr>
              <a:t>les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 techniques plus simples de bag of </a:t>
            </a:r>
            <a:r>
              <a:rPr lang="fr-FR" sz="1200" b="0" i="0" dirty="0" err="1">
                <a:solidFill>
                  <a:srgbClr val="000000"/>
                </a:solidFill>
                <a:effectLst/>
                <a:latin typeface="Helvetica Neue"/>
              </a:rPr>
              <a:t>word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-Tf-</a:t>
            </a:r>
            <a:r>
              <a:rPr lang="fr-FR" sz="1200" b="0" i="0" dirty="0" err="1">
                <a:solidFill>
                  <a:srgbClr val="000000"/>
                </a:solidFill>
                <a:effectLst/>
                <a:latin typeface="Helvetica Neue"/>
              </a:rPr>
              <a:t>idf</a:t>
            </a:r>
            <a:r>
              <a:rPr lang="fr-FR" sz="12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endParaRPr lang="fr-FR" sz="1200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23391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52"/>
    </mc:Choice>
    <mc:Fallback>
      <p:transition spd="slow" advTm="66652"/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-COLOR-A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2906"/>
      </a:accent1>
      <a:accent2>
        <a:srgbClr val="FD2906"/>
      </a:accent2>
      <a:accent3>
        <a:srgbClr val="FD2906"/>
      </a:accent3>
      <a:accent4>
        <a:srgbClr val="FD2906"/>
      </a:accent4>
      <a:accent5>
        <a:srgbClr val="FD2906"/>
      </a:accent5>
      <a:accent6>
        <a:srgbClr val="FD2906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2906"/>
      </a:accent1>
      <a:accent2>
        <a:srgbClr val="FD2906"/>
      </a:accent2>
      <a:accent3>
        <a:srgbClr val="FD2906"/>
      </a:accent3>
      <a:accent4>
        <a:srgbClr val="FD2906"/>
      </a:accent4>
      <a:accent5>
        <a:srgbClr val="FD2906"/>
      </a:accent5>
      <a:accent6>
        <a:srgbClr val="FD2906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2906"/>
      </a:accent1>
      <a:accent2>
        <a:srgbClr val="FD2906"/>
      </a:accent2>
      <a:accent3>
        <a:srgbClr val="FD2906"/>
      </a:accent3>
      <a:accent4>
        <a:srgbClr val="FD2906"/>
      </a:accent4>
      <a:accent5>
        <a:srgbClr val="FD2906"/>
      </a:accent5>
      <a:accent6>
        <a:srgbClr val="FD2906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7581</TotalTime>
  <Words>1305</Words>
  <Application>Microsoft Office PowerPoint</Application>
  <PresentationFormat>Affichage à l'écran (16:9)</PresentationFormat>
  <Paragraphs>198</Paragraphs>
  <Slides>21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맑은 고딕</vt:lpstr>
      <vt:lpstr>Arial</vt:lpstr>
      <vt:lpstr>Helvetica Neue</vt:lpstr>
      <vt:lpstr>Montserrat</vt:lpstr>
      <vt:lpstr>Cover and End Slide Master</vt:lpstr>
      <vt:lpstr>Contents Slide Master</vt:lpstr>
      <vt:lpstr>Section Break Slide Master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olivier kay</cp:lastModifiedBy>
  <cp:revision>195</cp:revision>
  <dcterms:created xsi:type="dcterms:W3CDTF">2016-12-05T23:26:54Z</dcterms:created>
  <dcterms:modified xsi:type="dcterms:W3CDTF">2022-07-12T10:02:42Z</dcterms:modified>
</cp:coreProperties>
</file>